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4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5418" y="2488768"/>
            <a:ext cx="4741163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189"/>
            <a:ext cx="10358120" cy="3395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808726" y="6636207"/>
            <a:ext cx="57594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OFFI</a:t>
            </a:r>
            <a:r>
              <a:rPr spc="-10" dirty="0"/>
              <a:t>C</a:t>
            </a:r>
            <a:r>
              <a:rPr dirty="0"/>
              <a:t>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Mining</a:t>
            </a:r>
            <a:r>
              <a:rPr spc="-65" dirty="0"/>
              <a:t> </a:t>
            </a:r>
            <a:r>
              <a:rPr spc="-5" dirty="0"/>
              <a:t>Impacts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8882" y="3488182"/>
            <a:ext cx="4171950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820"/>
              </a:spcBef>
            </a:pPr>
            <a:r>
              <a:rPr sz="2400" spc="-5" dirty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400" spc="-10" dirty="0">
                <a:latin typeface="Calibri"/>
                <a:cs typeface="Calibri"/>
              </a:rPr>
              <a:t>Fingerboards Mineral </a:t>
            </a:r>
            <a:r>
              <a:rPr sz="2400" spc="-5" dirty="0">
                <a:latin typeface="Calibri"/>
                <a:cs typeface="Calibri"/>
              </a:rPr>
              <a:t>Sands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3539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By </a:t>
            </a:r>
            <a:r>
              <a:rPr sz="4400" spc="-30" dirty="0"/>
              <a:t>contrast </a:t>
            </a:r>
            <a:r>
              <a:rPr sz="4400" dirty="0"/>
              <a:t>- </a:t>
            </a:r>
            <a:r>
              <a:rPr sz="4400" spc="-25" dirty="0"/>
              <a:t>Proper</a:t>
            </a:r>
            <a:r>
              <a:rPr sz="4400" spc="5" dirty="0"/>
              <a:t> </a:t>
            </a:r>
            <a:r>
              <a:rPr sz="4400" spc="-15" dirty="0"/>
              <a:t>consultation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27945" cy="27539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As SENIOR </a:t>
            </a:r>
            <a:r>
              <a:rPr sz="2800" spc="-15" dirty="0">
                <a:latin typeface="Calibri"/>
                <a:cs typeface="Calibri"/>
              </a:rPr>
              <a:t>ECONOMIC DEVELOPMENT </a:t>
            </a:r>
            <a:r>
              <a:rPr sz="2800" spc="-10" dirty="0">
                <a:latin typeface="Calibri"/>
                <a:cs typeface="Calibri"/>
              </a:rPr>
              <a:t>OFFICER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5" dirty="0">
                <a:latin typeface="Calibri"/>
                <a:cs typeface="Calibri"/>
              </a:rPr>
              <a:t>Wellington </a:t>
            </a:r>
            <a:r>
              <a:rPr sz="2800" spc="-20" dirty="0">
                <a:latin typeface="Calibri"/>
                <a:cs typeface="Calibri"/>
              </a:rPr>
              <a:t>Shire  </a:t>
            </a:r>
            <a:r>
              <a:rPr sz="2800" spc="-10" dirty="0">
                <a:latin typeface="Calibri"/>
                <a:cs typeface="Calibri"/>
              </a:rPr>
              <a:t>Council </a:t>
            </a:r>
            <a:r>
              <a:rPr sz="2800" spc="-5" dirty="0">
                <a:latin typeface="Calibri"/>
                <a:cs typeface="Calibri"/>
              </a:rPr>
              <a:t>I </a:t>
            </a:r>
            <a:r>
              <a:rPr sz="2800" spc="-15" dirty="0">
                <a:latin typeface="Calibri"/>
                <a:cs typeface="Calibri"/>
              </a:rPr>
              <a:t>consulted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0" dirty="0">
                <a:latin typeface="Calibri"/>
                <a:cs typeface="Calibri"/>
              </a:rPr>
              <a:t>farmers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shire.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Focus </a:t>
            </a:r>
            <a:r>
              <a:rPr sz="2800" spc="-20" dirty="0">
                <a:latin typeface="Calibri"/>
                <a:cs typeface="Calibri"/>
              </a:rPr>
              <a:t>groups were </a:t>
            </a:r>
            <a:r>
              <a:rPr sz="2800" spc="-15" dirty="0">
                <a:latin typeface="Calibri"/>
                <a:cs typeface="Calibri"/>
              </a:rPr>
              <a:t>consulted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identify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issues</a:t>
            </a:r>
            <a:endParaRPr sz="2800">
              <a:latin typeface="Calibri"/>
              <a:cs typeface="Calibri"/>
            </a:endParaRPr>
          </a:p>
          <a:p>
            <a:pPr marL="241300" marR="567690" indent="-229235">
              <a:lnSpc>
                <a:spcPts val="3030"/>
              </a:lnSpc>
              <a:spcBef>
                <a:spcPts val="1035"/>
              </a:spcBef>
              <a:tabLst>
                <a:tab pos="2843530" algn="l"/>
              </a:tabLst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Every </a:t>
            </a:r>
            <a:r>
              <a:rPr sz="2800" spc="-15" dirty="0">
                <a:latin typeface="Calibri"/>
                <a:cs typeface="Calibri"/>
              </a:rPr>
              <a:t>farmer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shire was posted reply </a:t>
            </a:r>
            <a:r>
              <a:rPr sz="2800" spc="-5" dirty="0">
                <a:latin typeface="Calibri"/>
                <a:cs typeface="Calibri"/>
              </a:rPr>
              <a:t>paid </a:t>
            </a:r>
            <a:r>
              <a:rPr sz="2800" spc="-15" dirty="0">
                <a:latin typeface="Calibri"/>
                <a:cs typeface="Calibri"/>
              </a:rPr>
              <a:t>surveys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further  </a:t>
            </a:r>
            <a:r>
              <a:rPr sz="2800" spc="-30" dirty="0">
                <a:latin typeface="Calibri"/>
                <a:cs typeface="Calibri"/>
              </a:rPr>
              <a:t>identify,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quantify	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validate </a:t>
            </a:r>
            <a:r>
              <a:rPr sz="2800" spc="-10" dirty="0">
                <a:latin typeface="Calibri"/>
                <a:cs typeface="Calibri"/>
              </a:rPr>
              <a:t>their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issues.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significant </a:t>
            </a:r>
            <a:r>
              <a:rPr sz="2800" spc="-10" dirty="0"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responses </a:t>
            </a:r>
            <a:r>
              <a:rPr sz="2800" spc="-20" dirty="0">
                <a:latin typeface="Calibri"/>
                <a:cs typeface="Calibri"/>
              </a:rPr>
              <a:t>were </a:t>
            </a:r>
            <a:r>
              <a:rPr sz="2800" spc="-10" dirty="0">
                <a:latin typeface="Calibri"/>
                <a:cs typeface="Calibri"/>
              </a:rPr>
              <a:t>analysed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tabulated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432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Proper</a:t>
            </a:r>
            <a:r>
              <a:rPr sz="4400" spc="-45" dirty="0"/>
              <a:t> </a:t>
            </a:r>
            <a:r>
              <a:rPr sz="4400" spc="-15" dirty="0"/>
              <a:t>consultation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97795" cy="23298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Results </a:t>
            </a:r>
            <a:r>
              <a:rPr sz="2800" spc="-20" dirty="0">
                <a:latin typeface="Calibri"/>
                <a:cs typeface="Calibri"/>
              </a:rPr>
              <a:t>were </a:t>
            </a:r>
            <a:r>
              <a:rPr sz="2800" spc="-15" dirty="0">
                <a:latin typeface="Calibri"/>
                <a:cs typeface="Calibri"/>
              </a:rPr>
              <a:t>tabulated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guarantee privacy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reported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Council</a:t>
            </a:r>
            <a:endParaRPr sz="2800">
              <a:latin typeface="Calibri"/>
              <a:cs typeface="Calibri"/>
            </a:endParaRPr>
          </a:p>
          <a:p>
            <a:pPr marL="241300" marR="575945" indent="-229235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Meetings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large </a:t>
            </a:r>
            <a:r>
              <a:rPr sz="2800" spc="-20" dirty="0">
                <a:latin typeface="Calibri"/>
                <a:cs typeface="Calibri"/>
              </a:rPr>
              <a:t>groups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farmers were facilitated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results  </a:t>
            </a:r>
            <a:r>
              <a:rPr sz="2800" spc="-15" dirty="0">
                <a:latin typeface="Calibri"/>
                <a:cs typeface="Calibri"/>
              </a:rPr>
              <a:t>properly written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up.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3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detailed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15" dirty="0">
                <a:latin typeface="Calibri"/>
                <a:cs typeface="Calibri"/>
              </a:rPr>
              <a:t>was written </a:t>
            </a:r>
            <a:r>
              <a:rPr sz="2800" spc="-10" dirty="0">
                <a:latin typeface="Calibri"/>
                <a:cs typeface="Calibri"/>
              </a:rPr>
              <a:t>that identified issues that </a:t>
            </a:r>
            <a:r>
              <a:rPr sz="2800" spc="-20" dirty="0">
                <a:latin typeface="Calibri"/>
                <a:cs typeface="Calibri"/>
              </a:rPr>
              <a:t>were relevant  to </a:t>
            </a:r>
            <a:r>
              <a:rPr sz="2800" spc="-10" dirty="0">
                <a:latin typeface="Calibri"/>
                <a:cs typeface="Calibri"/>
              </a:rPr>
              <a:t>Council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other </a:t>
            </a:r>
            <a:r>
              <a:rPr sz="2800" spc="-10" dirty="0">
                <a:latin typeface="Calibri"/>
                <a:cs typeface="Calibri"/>
              </a:rPr>
              <a:t>levels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government.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1074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Going </a:t>
            </a:r>
            <a:r>
              <a:rPr sz="4400" spc="-10" dirty="0"/>
              <a:t>through </a:t>
            </a:r>
            <a:r>
              <a:rPr sz="4400" dirty="0"/>
              <a:t>the</a:t>
            </a:r>
            <a:r>
              <a:rPr sz="4400" spc="-55" dirty="0"/>
              <a:t> </a:t>
            </a:r>
            <a:r>
              <a:rPr sz="4400" spc="-5" dirty="0"/>
              <a:t>motions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37165" cy="3780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Kalbar’s </a:t>
            </a:r>
            <a:r>
              <a:rPr sz="2800" spc="-10" dirty="0">
                <a:latin typeface="Calibri"/>
                <a:cs typeface="Calibri"/>
              </a:rPr>
              <a:t>responses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serious concerns </a:t>
            </a:r>
            <a:r>
              <a:rPr sz="2800" spc="-5" dirty="0">
                <a:latin typeface="Calibri"/>
                <a:cs typeface="Calibri"/>
              </a:rPr>
              <a:t>such as impact on </a:t>
            </a:r>
            <a:r>
              <a:rPr sz="2800" spc="-10" dirty="0">
                <a:latin typeface="Calibri"/>
                <a:cs typeface="Calibri"/>
              </a:rPr>
              <a:t>regional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20" dirty="0">
                <a:latin typeface="Calibri"/>
                <a:cs typeface="Calibri"/>
              </a:rPr>
              <a:t>grower </a:t>
            </a:r>
            <a:r>
              <a:rPr sz="2800" spc="-15" dirty="0">
                <a:latin typeface="Calibri"/>
                <a:cs typeface="Calibri"/>
              </a:rPr>
              <a:t>reputation </a:t>
            </a:r>
            <a:r>
              <a:rPr sz="2800" spc="-10" dirty="0">
                <a:latin typeface="Calibri"/>
                <a:cs typeface="Calibri"/>
              </a:rPr>
              <a:t>has been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disingenuous.</a:t>
            </a:r>
            <a:endParaRPr sz="2800">
              <a:latin typeface="Calibri"/>
              <a:cs typeface="Calibri"/>
            </a:endParaRPr>
          </a:p>
          <a:p>
            <a:pPr marL="241300" marR="396240" indent="-229235">
              <a:lnSpc>
                <a:spcPct val="90000"/>
              </a:lnSpc>
              <a:spcBef>
                <a:spcPts val="10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Kalbar </a:t>
            </a:r>
            <a:r>
              <a:rPr sz="2800" spc="-5" dirty="0">
                <a:latin typeface="Calibri"/>
                <a:cs typeface="Calibri"/>
              </a:rPr>
              <a:t>or their </a:t>
            </a:r>
            <a:r>
              <a:rPr sz="2800" spc="-15" dirty="0">
                <a:latin typeface="Calibri"/>
                <a:cs typeface="Calibri"/>
              </a:rPr>
              <a:t>consultants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30" dirty="0">
                <a:latin typeface="Calibri"/>
                <a:cs typeface="Calibri"/>
              </a:rPr>
              <a:t>state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40" dirty="0">
                <a:latin typeface="Calibri"/>
                <a:cs typeface="Calibri"/>
              </a:rPr>
              <a:t>‘a </a:t>
            </a:r>
            <a:r>
              <a:rPr sz="2800" spc="-20" dirty="0">
                <a:latin typeface="Calibri"/>
                <a:cs typeface="Calibri"/>
              </a:rPr>
              <a:t>grower </a:t>
            </a:r>
            <a:r>
              <a:rPr sz="2800" spc="-5" dirty="0">
                <a:latin typeface="Calibri"/>
                <a:cs typeface="Calibri"/>
              </a:rPr>
              <a:t>(who </a:t>
            </a:r>
            <a:r>
              <a:rPr sz="2800" spc="-10" dirty="0">
                <a:latin typeface="Calibri"/>
                <a:cs typeface="Calibri"/>
              </a:rPr>
              <a:t>remains  unnamed) </a:t>
            </a:r>
            <a:r>
              <a:rPr sz="2800" spc="-15" dirty="0">
                <a:latin typeface="Calibri"/>
                <a:cs typeface="Calibri"/>
              </a:rPr>
              <a:t>indicated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dust </a:t>
            </a:r>
            <a:r>
              <a:rPr sz="2800" spc="-10" dirty="0">
                <a:latin typeface="Calibri"/>
                <a:cs typeface="Calibri"/>
              </a:rPr>
              <a:t>would wash </a:t>
            </a:r>
            <a:r>
              <a:rPr sz="2800" spc="-15" dirty="0">
                <a:latin typeface="Calibri"/>
                <a:cs typeface="Calibri"/>
              </a:rPr>
              <a:t>off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vegetables’  </a:t>
            </a:r>
            <a:r>
              <a:rPr sz="2800" spc="-5" dirty="0">
                <a:latin typeface="Calibri"/>
                <a:cs typeface="Calibri"/>
              </a:rPr>
              <a:t>without </a:t>
            </a:r>
            <a:r>
              <a:rPr sz="2800" spc="-15" dirty="0">
                <a:latin typeface="Calibri"/>
                <a:cs typeface="Calibri"/>
              </a:rPr>
              <a:t>indicating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0" dirty="0">
                <a:latin typeface="Calibri"/>
                <a:cs typeface="Calibri"/>
              </a:rPr>
              <a:t>grower </a:t>
            </a:r>
            <a:r>
              <a:rPr sz="2800" spc="-10" dirty="0">
                <a:latin typeface="Calibri"/>
                <a:cs typeface="Calibri"/>
              </a:rPr>
              <a:t>said that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what </a:t>
            </a:r>
            <a:r>
              <a:rPr sz="2800" spc="-20" dirty="0">
                <a:latin typeface="Calibri"/>
                <a:cs typeface="Calibri"/>
              </a:rPr>
              <a:t>percentage </a:t>
            </a:r>
            <a:r>
              <a:rPr sz="2800" spc="-10" dirty="0">
                <a:latin typeface="Calibri"/>
                <a:cs typeface="Calibri"/>
              </a:rPr>
              <a:t>of  </a:t>
            </a:r>
            <a:r>
              <a:rPr sz="2800" spc="-25" dirty="0">
                <a:latin typeface="Calibri"/>
                <a:cs typeface="Calibri"/>
              </a:rPr>
              <a:t>growers </a:t>
            </a:r>
            <a:r>
              <a:rPr sz="2800" spc="-15" dirty="0">
                <a:latin typeface="Calibri"/>
                <a:cs typeface="Calibri"/>
              </a:rPr>
              <a:t>believed </a:t>
            </a:r>
            <a:r>
              <a:rPr sz="2800" spc="-10" dirty="0">
                <a:latin typeface="Calibri"/>
                <a:cs typeface="Calibri"/>
              </a:rPr>
              <a:t>that, </a:t>
            </a:r>
            <a:r>
              <a:rPr sz="2800" spc="-15" dirty="0">
                <a:latin typeface="Calibri"/>
                <a:cs typeface="Calibri"/>
              </a:rPr>
              <a:t>raises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question </a:t>
            </a:r>
            <a:r>
              <a:rPr sz="2800" spc="-5" dirty="0">
                <a:latin typeface="Calibri"/>
                <a:cs typeface="Calibri"/>
              </a:rPr>
              <a:t>of whether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20" dirty="0">
                <a:latin typeface="Calibri"/>
                <a:cs typeface="Calibri"/>
              </a:rPr>
              <a:t>person  </a:t>
            </a:r>
            <a:r>
              <a:rPr sz="2800" spc="-5" dirty="0">
                <a:latin typeface="Calibri"/>
                <a:cs typeface="Calibri"/>
              </a:rPr>
              <a:t>actually </a:t>
            </a:r>
            <a:r>
              <a:rPr sz="2800" spc="-20" dirty="0">
                <a:latin typeface="Calibri"/>
                <a:cs typeface="Calibri"/>
              </a:rPr>
              <a:t>exists.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Not </a:t>
            </a:r>
            <a:r>
              <a:rPr sz="2800" spc="-10" dirty="0">
                <a:latin typeface="Calibri"/>
                <a:cs typeface="Calibri"/>
              </a:rPr>
              <a:t>responding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Food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Fibre </a:t>
            </a:r>
            <a:r>
              <a:rPr sz="2800" spc="-25" dirty="0">
                <a:latin typeface="Calibri"/>
                <a:cs typeface="Calibri"/>
              </a:rPr>
              <a:t>Gippsland’s </a:t>
            </a:r>
            <a:r>
              <a:rPr sz="2800" spc="-10" dirty="0">
                <a:latin typeface="Calibri"/>
                <a:cs typeface="Calibri"/>
              </a:rPr>
              <a:t>concerns</a:t>
            </a:r>
            <a:r>
              <a:rPr sz="2800" spc="3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about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15" dirty="0">
                <a:latin typeface="Calibri"/>
                <a:cs typeface="Calibri"/>
              </a:rPr>
              <a:t>reputational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brand </a:t>
            </a:r>
            <a:r>
              <a:rPr sz="2800" spc="-10" dirty="0">
                <a:latin typeface="Calibri"/>
                <a:cs typeface="Calibri"/>
              </a:rPr>
              <a:t>damage similarly </a:t>
            </a:r>
            <a:r>
              <a:rPr sz="2800" spc="-20" dirty="0">
                <a:latin typeface="Calibri"/>
                <a:cs typeface="Calibri"/>
              </a:rPr>
              <a:t>avoids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issues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458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From </a:t>
            </a:r>
            <a:r>
              <a:rPr sz="4400" dirty="0"/>
              <a:t>the </a:t>
            </a:r>
            <a:r>
              <a:rPr sz="4400" spc="-20" dirty="0"/>
              <a:t>Environmental </a:t>
            </a:r>
            <a:r>
              <a:rPr sz="4400" spc="-50" dirty="0"/>
              <a:t>Effects</a:t>
            </a:r>
            <a:r>
              <a:rPr sz="4400" spc="-45" dirty="0"/>
              <a:t> </a:t>
            </a:r>
            <a:r>
              <a:rPr sz="4400" dirty="0"/>
              <a:t>Study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288" y="1468500"/>
          <a:ext cx="10119358" cy="4218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5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2614">
                <a:tc rowSpan="2"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MATRIX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Likelihood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88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Rare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Unlikely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Possible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Likely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Almost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certain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1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Consequence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Negligible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Minor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4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High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High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6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Low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High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Extreme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Moderate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High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Major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9800"/>
    </mc:Choice>
    <mc:Fallback>
      <p:transition spd="slow" advTm="68998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826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Another risk </a:t>
            </a:r>
            <a:r>
              <a:rPr sz="4400" spc="-10" dirty="0"/>
              <a:t>matrix </a:t>
            </a:r>
            <a:r>
              <a:rPr sz="4400" dirty="0"/>
              <a:t>- </a:t>
            </a:r>
            <a:r>
              <a:rPr sz="4400" spc="-10" dirty="0"/>
              <a:t>Certain </a:t>
            </a:r>
            <a:r>
              <a:rPr sz="4400" dirty="0"/>
              <a:t>and</a:t>
            </a:r>
            <a:r>
              <a:rPr sz="4400" spc="-75" dirty="0"/>
              <a:t> </a:t>
            </a:r>
            <a:r>
              <a:rPr sz="4400" dirty="0"/>
              <a:t>Major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838200" y="1970532"/>
            <a:ext cx="10197084" cy="4521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5577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Local </a:t>
            </a:r>
            <a:r>
              <a:rPr sz="4400" dirty="0"/>
              <a:t>business and </a:t>
            </a:r>
            <a:r>
              <a:rPr sz="4400" spc="-40" dirty="0"/>
              <a:t>worker</a:t>
            </a:r>
            <a:r>
              <a:rPr sz="4400" spc="10" dirty="0"/>
              <a:t> </a:t>
            </a:r>
            <a:r>
              <a:rPr sz="4400" dirty="0"/>
              <a:t>impact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450705" cy="40697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Contamination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crops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ALMOST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CERTAIN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Impact is </a:t>
            </a:r>
            <a:r>
              <a:rPr sz="2800" dirty="0">
                <a:latin typeface="Calibri"/>
                <a:cs typeface="Calibri"/>
              </a:rPr>
              <a:t>MAJOR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CATASTROPHIC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Rejection of</a:t>
            </a:r>
            <a:r>
              <a:rPr sz="2400" spc="2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produce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Loss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38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contracts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19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Loss of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jobs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5" dirty="0">
                <a:latin typeface="Calibri"/>
                <a:cs typeface="Calibri"/>
              </a:rPr>
              <a:t>Farm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bankruptcy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735"/>
              </a:lnSpc>
              <a:spcBef>
                <a:spcPts val="219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Downstream </a:t>
            </a:r>
            <a:r>
              <a:rPr sz="2400" spc="-5" dirty="0">
                <a:latin typeface="Calibri"/>
                <a:cs typeface="Calibri"/>
              </a:rPr>
              <a:t>losses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transport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processing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further </a:t>
            </a:r>
            <a:r>
              <a:rPr sz="2400" dirty="0">
                <a:latin typeface="Calibri"/>
                <a:cs typeface="Calibri"/>
              </a:rPr>
              <a:t>impacts</a:t>
            </a:r>
            <a:r>
              <a:rPr sz="2400" spc="2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sz="2400" spc="-5" dirty="0">
                <a:latin typeface="Calibri"/>
                <a:cs typeface="Calibri"/>
              </a:rPr>
              <a:t>support industries</a:t>
            </a:r>
            <a:endParaRPr sz="2400">
              <a:latin typeface="Calibri"/>
              <a:cs typeface="Calibri"/>
            </a:endParaRPr>
          </a:p>
          <a:p>
            <a:pPr marL="469900" marR="521334">
              <a:lnSpc>
                <a:spcPts val="2590"/>
              </a:lnSpc>
              <a:spcBef>
                <a:spcPts val="540"/>
              </a:spcBef>
            </a:pPr>
            <a:r>
              <a:rPr sz="2400" spc="-5" dirty="0">
                <a:latin typeface="Calibri"/>
                <a:cs typeface="Calibri"/>
              </a:rPr>
              <a:t>THIS IS </a:t>
            </a:r>
            <a:r>
              <a:rPr sz="2400" dirty="0">
                <a:latin typeface="Calibri"/>
                <a:cs typeface="Calibri"/>
              </a:rPr>
              <a:t>A RED </a:t>
            </a:r>
            <a:r>
              <a:rPr sz="2400" spc="-5" dirty="0">
                <a:latin typeface="Calibri"/>
                <a:cs typeface="Calibri"/>
              </a:rPr>
              <a:t>FLAG ON THE </a:t>
            </a:r>
            <a:r>
              <a:rPr sz="2400" dirty="0">
                <a:latin typeface="Calibri"/>
                <a:cs typeface="Calibri"/>
              </a:rPr>
              <a:t>RISK </a:t>
            </a:r>
            <a:r>
              <a:rPr sz="2400" spc="-30" dirty="0">
                <a:latin typeface="Calibri"/>
                <a:cs typeface="Calibri"/>
              </a:rPr>
              <a:t>MATRIX. </a:t>
            </a:r>
            <a:r>
              <a:rPr sz="2400" spc="-5" dirty="0">
                <a:latin typeface="Calibri"/>
                <a:cs typeface="Calibri"/>
              </a:rPr>
              <a:t>MORE </a:t>
            </a:r>
            <a:r>
              <a:rPr sz="2400" dirty="0">
                <a:latin typeface="Calibri"/>
                <a:cs typeface="Calibri"/>
              </a:rPr>
              <a:t>WILL BE </a:t>
            </a:r>
            <a:r>
              <a:rPr sz="2400" spc="-20" dirty="0">
                <a:latin typeface="Calibri"/>
                <a:cs typeface="Calibri"/>
              </a:rPr>
              <a:t>LOST </a:t>
            </a:r>
            <a:r>
              <a:rPr sz="2400" spc="-5" dirty="0">
                <a:latin typeface="Calibri"/>
                <a:cs typeface="Calibri"/>
              </a:rPr>
              <a:t>THAN  </a:t>
            </a:r>
            <a:r>
              <a:rPr sz="2400" spc="-30" dirty="0">
                <a:latin typeface="Calibri"/>
                <a:cs typeface="Calibri"/>
              </a:rPr>
              <a:t>POTENTIALLY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GAINED.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04215"/>
            <a:ext cx="10288270" cy="33813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98195" indent="-229235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In the EES Hamilton SierraCon (2020; pg </a:t>
            </a:r>
            <a:r>
              <a:rPr sz="2800" dirty="0">
                <a:latin typeface="Arial"/>
                <a:cs typeface="Arial"/>
              </a:rPr>
              <a:t>24) and  </a:t>
            </a:r>
            <a:r>
              <a:rPr sz="2800" spc="-5" dirty="0">
                <a:latin typeface="Arial"/>
                <a:cs typeface="Arial"/>
              </a:rPr>
              <a:t>BAEconomics (2020; pg 20) </a:t>
            </a:r>
            <a:r>
              <a:rPr sz="2800" dirty="0">
                <a:latin typeface="Arial"/>
                <a:cs typeface="Arial"/>
              </a:rPr>
              <a:t>stated </a:t>
            </a:r>
            <a:r>
              <a:rPr sz="2800" spc="-5" dirty="0">
                <a:latin typeface="Arial"/>
                <a:cs typeface="Arial"/>
              </a:rPr>
              <a:t>Agriculture </a:t>
            </a:r>
            <a:r>
              <a:rPr sz="2800" spc="-10" dirty="0">
                <a:latin typeface="Arial"/>
                <a:cs typeface="Arial"/>
              </a:rPr>
              <a:t>Victoria  </a:t>
            </a:r>
            <a:r>
              <a:rPr sz="2800" dirty="0">
                <a:latin typeface="Arial"/>
                <a:cs typeface="Arial"/>
              </a:rPr>
              <a:t>estimates the local </a:t>
            </a:r>
            <a:r>
              <a:rPr sz="2800" spc="-5" dirty="0">
                <a:latin typeface="Arial"/>
                <a:cs typeface="Arial"/>
              </a:rPr>
              <a:t>farmgate value of </a:t>
            </a:r>
            <a:r>
              <a:rPr sz="2800" dirty="0">
                <a:latin typeface="Arial"/>
                <a:cs typeface="Arial"/>
              </a:rPr>
              <a:t>production as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around</a:t>
            </a:r>
            <a:endParaRPr sz="2800">
              <a:latin typeface="Arial"/>
              <a:cs typeface="Arial"/>
            </a:endParaRPr>
          </a:p>
          <a:p>
            <a:pPr marL="241300">
              <a:lnSpc>
                <a:spcPts val="2905"/>
              </a:lnSpc>
            </a:pPr>
            <a:r>
              <a:rPr sz="2800" spc="-5" dirty="0">
                <a:latin typeface="Arial"/>
                <a:cs typeface="Arial"/>
              </a:rPr>
              <a:t>$120 million per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annum.</a:t>
            </a:r>
            <a:endParaRPr sz="2800">
              <a:latin typeface="Arial"/>
              <a:cs typeface="Arial"/>
            </a:endParaRPr>
          </a:p>
          <a:p>
            <a:pPr marL="241300" marR="68580" indent="-229235">
              <a:lnSpc>
                <a:spcPts val="3030"/>
              </a:lnSpc>
              <a:spcBef>
                <a:spcPts val="10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Media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others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industry estimate production at </a:t>
            </a:r>
            <a:r>
              <a:rPr sz="2800" spc="-5" dirty="0">
                <a:latin typeface="Calibri"/>
                <a:cs typeface="Calibri"/>
              </a:rPr>
              <a:t>$155 </a:t>
            </a:r>
            <a:r>
              <a:rPr sz="2800" spc="-10" dirty="0">
                <a:latin typeface="Calibri"/>
                <a:cs typeface="Calibri"/>
              </a:rPr>
              <a:t>million 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20" dirty="0">
                <a:latin typeface="Calibri"/>
                <a:cs typeface="Calibri"/>
              </a:rPr>
              <a:t>farm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gate.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9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Processing,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Transport </a:t>
            </a:r>
            <a:r>
              <a:rPr sz="2800" spc="-10" dirty="0">
                <a:latin typeface="Calibri"/>
                <a:cs typeface="Calibri"/>
              </a:rPr>
              <a:t>would </a:t>
            </a:r>
            <a:r>
              <a:rPr sz="2800" spc="-5" dirty="0">
                <a:latin typeface="Calibri"/>
                <a:cs typeface="Calibri"/>
              </a:rPr>
              <a:t>clearly add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15" dirty="0">
                <a:latin typeface="Calibri"/>
                <a:cs typeface="Calibri"/>
              </a:rPr>
              <a:t>figure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involve  </a:t>
            </a:r>
            <a:r>
              <a:rPr sz="2800" spc="-15" dirty="0">
                <a:latin typeface="Calibri"/>
                <a:cs typeface="Calibri"/>
              </a:rPr>
              <a:t>hundreds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additional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jobs.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208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 </a:t>
            </a:r>
            <a:r>
              <a:rPr sz="4400" dirty="0"/>
              <a:t>risk is </a:t>
            </a:r>
            <a:r>
              <a:rPr sz="4400" spc="-20" dirty="0"/>
              <a:t>too</a:t>
            </a:r>
            <a:r>
              <a:rPr sz="4400" spc="-40" dirty="0"/>
              <a:t> </a:t>
            </a:r>
            <a:r>
              <a:rPr sz="4400" dirty="0"/>
              <a:t>high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061575" cy="26276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369060" indent="-229235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Our Prime </a:t>
            </a:r>
            <a:r>
              <a:rPr sz="2800" spc="-15" dirty="0">
                <a:latin typeface="Calibri"/>
                <a:cs typeface="Calibri"/>
              </a:rPr>
              <a:t>Minister recently </a:t>
            </a:r>
            <a:r>
              <a:rPr sz="2800" spc="-25" dirty="0">
                <a:latin typeface="Calibri"/>
                <a:cs typeface="Calibri"/>
              </a:rPr>
              <a:t>stated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television </a:t>
            </a:r>
            <a:r>
              <a:rPr sz="2800" spc="-10" dirty="0">
                <a:latin typeface="Calibri"/>
                <a:cs typeface="Calibri"/>
              </a:rPr>
              <a:t>that Hotel  </a:t>
            </a:r>
            <a:r>
              <a:rPr sz="2800" spc="-15" dirty="0">
                <a:latin typeface="Calibri"/>
                <a:cs typeface="Calibri"/>
              </a:rPr>
              <a:t>Quarantine </a:t>
            </a:r>
            <a:r>
              <a:rPr sz="2800" spc="-5" dirty="0">
                <a:latin typeface="Calibri"/>
                <a:cs typeface="Calibri"/>
              </a:rPr>
              <a:t>is 99.9% </a:t>
            </a:r>
            <a:r>
              <a:rPr sz="2800" spc="-20" dirty="0">
                <a:latin typeface="Calibri"/>
                <a:cs typeface="Calibri"/>
              </a:rPr>
              <a:t>effective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working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fine</a:t>
            </a:r>
            <a:endParaRPr sz="2800">
              <a:latin typeface="Calibri"/>
              <a:cs typeface="Calibri"/>
            </a:endParaRPr>
          </a:p>
          <a:p>
            <a:pPr marL="241300" marR="955040" indent="-229235">
              <a:lnSpc>
                <a:spcPts val="3020"/>
              </a:lnSpc>
              <a:spcBef>
                <a:spcPts val="1005"/>
              </a:spcBef>
              <a:tabLst>
                <a:tab pos="321945" algn="l"/>
                <a:tab pos="4274820" algn="l"/>
              </a:tabLst>
            </a:pPr>
            <a:r>
              <a:rPr sz="2800" spc="-5" dirty="0">
                <a:latin typeface="Arial"/>
                <a:cs typeface="Arial"/>
              </a:rPr>
              <a:t>•		</a:t>
            </a:r>
            <a:r>
              <a:rPr sz="2800" spc="-75" dirty="0">
                <a:latin typeface="Calibri"/>
                <a:cs typeface="Calibri"/>
              </a:rPr>
              <a:t>Yet </a:t>
            </a:r>
            <a:r>
              <a:rPr sz="2800" spc="-5" dirty="0">
                <a:latin typeface="Calibri"/>
                <a:cs typeface="Calibri"/>
              </a:rPr>
              <a:t>look </a:t>
            </a:r>
            <a:r>
              <a:rPr sz="2800" spc="-10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recent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shut	</a:t>
            </a:r>
            <a:r>
              <a:rPr sz="2800" spc="-5" dirty="0">
                <a:latin typeface="Calibri"/>
                <a:cs typeface="Calibri"/>
              </a:rPr>
              <a:t>down. </a:t>
            </a:r>
            <a:r>
              <a:rPr sz="2800" spc="-25" dirty="0">
                <a:latin typeface="Calibri"/>
                <a:cs typeface="Calibri"/>
              </a:rPr>
              <a:t>Even </a:t>
            </a:r>
            <a:r>
              <a:rPr sz="2800" spc="-10" dirty="0">
                <a:latin typeface="Calibri"/>
                <a:cs typeface="Calibri"/>
              </a:rPr>
              <a:t>.1% </a:t>
            </a:r>
            <a:r>
              <a:rPr sz="2800" spc="-15" dirty="0">
                <a:latin typeface="Calibri"/>
                <a:cs typeface="Calibri"/>
              </a:rPr>
              <a:t>leakage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15" dirty="0">
                <a:latin typeface="Calibri"/>
                <a:cs typeface="Calibri"/>
              </a:rPr>
              <a:t>huge  </a:t>
            </a:r>
            <a:r>
              <a:rPr sz="2800" spc="-10" dirty="0">
                <a:latin typeface="Calibri"/>
                <a:cs typeface="Calibri"/>
              </a:rPr>
              <a:t>impacts.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Kalbar’s </a:t>
            </a:r>
            <a:r>
              <a:rPr sz="2800" spc="-5" dirty="0">
                <a:latin typeface="Calibri"/>
                <a:cs typeface="Calibri"/>
              </a:rPr>
              <a:t>assertion </a:t>
            </a:r>
            <a:r>
              <a:rPr sz="2800" spc="-10" dirty="0">
                <a:latin typeface="Calibri"/>
                <a:cs typeface="Calibri"/>
              </a:rPr>
              <a:t>that incidents would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dust </a:t>
            </a:r>
            <a:r>
              <a:rPr sz="2800" spc="-15" dirty="0">
                <a:latin typeface="Calibri"/>
                <a:cs typeface="Calibri"/>
              </a:rPr>
              <a:t>contamination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would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infrequent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similar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910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And then </a:t>
            </a:r>
            <a:r>
              <a:rPr sz="4400" spc="-10" dirty="0"/>
              <a:t>there </a:t>
            </a:r>
            <a:r>
              <a:rPr sz="4400" dirty="0"/>
              <a:t>is</a:t>
            </a:r>
            <a:r>
              <a:rPr sz="4400" spc="-70" dirty="0"/>
              <a:t> </a:t>
            </a:r>
            <a:r>
              <a:rPr sz="4400" spc="-10" dirty="0"/>
              <a:t>uranium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839325" cy="18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recently </a:t>
            </a:r>
            <a:r>
              <a:rPr sz="2800" spc="-10" dirty="0">
                <a:latin typeface="Calibri"/>
                <a:cs typeface="Calibri"/>
              </a:rPr>
              <a:t>become </a:t>
            </a:r>
            <a:r>
              <a:rPr sz="2800" spc="-20" dirty="0">
                <a:latin typeface="Calibri"/>
                <a:cs typeface="Calibri"/>
              </a:rPr>
              <a:t>aware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15" dirty="0">
                <a:latin typeface="Calibri"/>
                <a:cs typeface="Calibri"/>
              </a:rPr>
              <a:t>Uranium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Thorium</a:t>
            </a:r>
            <a:r>
              <a:rPr sz="2800" spc="2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are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10" dirty="0">
                <a:latin typeface="Calibri"/>
                <a:cs typeface="Calibri"/>
              </a:rPr>
              <a:t>significant portions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Kalbar’s </a:t>
            </a:r>
            <a:r>
              <a:rPr sz="2800" spc="-5" dirty="0">
                <a:latin typeface="Calibri"/>
                <a:cs typeface="Calibri"/>
              </a:rPr>
              <a:t>planned </a:t>
            </a:r>
            <a:r>
              <a:rPr sz="2800" spc="-15" dirty="0">
                <a:latin typeface="Calibri"/>
                <a:cs typeface="Calibri"/>
              </a:rPr>
              <a:t>product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mix.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Uranium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water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soluble.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Consider </a:t>
            </a:r>
            <a:r>
              <a:rPr sz="2800" spc="-25" dirty="0">
                <a:latin typeface="Calibri"/>
                <a:cs typeface="Calibri"/>
              </a:rPr>
              <a:t>therefore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potential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crop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contamination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068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Radioactive</a:t>
            </a:r>
            <a:r>
              <a:rPr sz="4400" spc="-30" dirty="0"/>
              <a:t> </a:t>
            </a:r>
            <a:r>
              <a:rPr sz="4400" spc="-10" dirty="0"/>
              <a:t>Contamination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38105" cy="40347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39700" indent="-229235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spc="-15" dirty="0">
                <a:latin typeface="Calibri"/>
                <a:cs typeface="Calibri"/>
              </a:rPr>
              <a:t>FORSEEABLE </a:t>
            </a:r>
            <a:r>
              <a:rPr sz="2800" spc="-60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BAIRNSDALE </a:t>
            </a:r>
            <a:r>
              <a:rPr sz="2800" spc="-75" dirty="0">
                <a:latin typeface="Calibri"/>
                <a:cs typeface="Calibri"/>
              </a:rPr>
              <a:t>WATER </a:t>
            </a:r>
            <a:r>
              <a:rPr sz="2800" spc="-45" dirty="0">
                <a:latin typeface="Calibri"/>
                <a:cs typeface="Calibri"/>
              </a:rPr>
              <a:t>SUPPLY </a:t>
            </a:r>
            <a:r>
              <a:rPr sz="2800" spc="-5" dirty="0">
                <a:latin typeface="Calibri"/>
                <a:cs typeface="Calibri"/>
              </a:rPr>
              <a:t>3.5 km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mine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45" dirty="0">
                <a:latin typeface="Calibri"/>
                <a:cs typeface="Calibri"/>
              </a:rPr>
              <a:t>CONTAMINATED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RADIOACTIVE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MINERALS</a:t>
            </a:r>
            <a:endParaRPr sz="2800">
              <a:latin typeface="Calibri"/>
              <a:cs typeface="Calibri"/>
            </a:endParaRPr>
          </a:p>
          <a:p>
            <a:pPr marL="241300" marR="312420" indent="-229235">
              <a:lnSpc>
                <a:spcPts val="303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Given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variability </a:t>
            </a:r>
            <a:r>
              <a:rPr sz="2800" spc="-5" dirty="0">
                <a:latin typeface="Calibri"/>
                <a:cs typeface="Calibri"/>
              </a:rPr>
              <a:t>of wind </a:t>
            </a:r>
            <a:r>
              <a:rPr sz="2800" spc="-20" dirty="0">
                <a:latin typeface="Calibri"/>
                <a:cs typeface="Calibri"/>
              </a:rPr>
              <a:t>strength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is inevitable 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East  </a:t>
            </a:r>
            <a:r>
              <a:rPr sz="2800" spc="-10" dirty="0">
                <a:latin typeface="Calibri"/>
                <a:cs typeface="Calibri"/>
              </a:rPr>
              <a:t>Gippsland </a:t>
            </a:r>
            <a:r>
              <a:rPr sz="2800" spc="-35" dirty="0">
                <a:latin typeface="Calibri"/>
                <a:cs typeface="Calibri"/>
              </a:rPr>
              <a:t>Water </a:t>
            </a:r>
            <a:r>
              <a:rPr sz="2800" spc="-20" dirty="0">
                <a:latin typeface="Calibri"/>
                <a:cs typeface="Calibri"/>
              </a:rPr>
              <a:t>Storage </a:t>
            </a:r>
            <a:r>
              <a:rPr sz="2800" spc="-25" dirty="0">
                <a:latin typeface="Calibri"/>
                <a:cs typeface="Calibri"/>
              </a:rPr>
              <a:t>Woodglen </a:t>
            </a:r>
            <a:r>
              <a:rPr sz="2800" spc="-10" dirty="0">
                <a:latin typeface="Calibri"/>
                <a:cs typeface="Calibri"/>
              </a:rPr>
              <a:t>Reservoir </a:t>
            </a:r>
            <a:r>
              <a:rPr sz="2800" spc="-5" dirty="0">
                <a:latin typeface="Calibri"/>
                <a:cs typeface="Calibri"/>
              </a:rPr>
              <a:t>will be </a:t>
            </a:r>
            <a:r>
              <a:rPr sz="2800" spc="-15" dirty="0">
                <a:latin typeface="Calibri"/>
                <a:cs typeface="Calibri"/>
              </a:rPr>
              <a:t>contaminated 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0" dirty="0">
                <a:latin typeface="Calibri"/>
                <a:cs typeface="Calibri"/>
              </a:rPr>
              <a:t>dust 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mine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stockpile over </a:t>
            </a:r>
            <a:r>
              <a:rPr sz="2800" spc="-5" dirty="0">
                <a:latin typeface="Calibri"/>
                <a:cs typeface="Calibri"/>
              </a:rPr>
              <a:t>the 20 </a:t>
            </a:r>
            <a:r>
              <a:rPr sz="2800" spc="-15" dirty="0">
                <a:latin typeface="Calibri"/>
                <a:cs typeface="Calibri"/>
              </a:rPr>
              <a:t>year </a:t>
            </a:r>
            <a:r>
              <a:rPr sz="2800" spc="-10" dirty="0">
                <a:latin typeface="Calibri"/>
                <a:cs typeface="Calibri"/>
              </a:rPr>
              <a:t>mine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life.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Uranium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soluble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a long </a:t>
            </a:r>
            <a:r>
              <a:rPr sz="2800" spc="-10" dirty="0">
                <a:latin typeface="Calibri"/>
                <a:cs typeface="Calibri"/>
              </a:rPr>
              <a:t>half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life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Increasing </a:t>
            </a:r>
            <a:r>
              <a:rPr sz="2800" spc="-15" dirty="0">
                <a:latin typeface="Calibri"/>
                <a:cs typeface="Calibri"/>
              </a:rPr>
              <a:t>concentrations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radioactive </a:t>
            </a:r>
            <a:r>
              <a:rPr sz="2800" spc="-15" dirty="0">
                <a:latin typeface="Calibri"/>
                <a:cs typeface="Calibri"/>
              </a:rPr>
              <a:t>minerals </a:t>
            </a:r>
            <a:r>
              <a:rPr sz="2800" spc="-5" dirty="0">
                <a:latin typeface="Calibri"/>
                <a:cs typeface="Calibri"/>
              </a:rPr>
              <a:t>will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accumulate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drinking </a:t>
            </a:r>
            <a:r>
              <a:rPr sz="2800" spc="-25" dirty="0">
                <a:latin typeface="Calibri"/>
                <a:cs typeface="Calibri"/>
              </a:rPr>
              <a:t>East </a:t>
            </a:r>
            <a:r>
              <a:rPr sz="2800" spc="-10" dirty="0">
                <a:latin typeface="Calibri"/>
                <a:cs typeface="Calibri"/>
              </a:rPr>
              <a:t>Gippsland </a:t>
            </a:r>
            <a:r>
              <a:rPr sz="2800" spc="-35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supplied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that  </a:t>
            </a:r>
            <a:r>
              <a:rPr sz="2800" spc="-40" dirty="0">
                <a:latin typeface="Calibri"/>
                <a:cs typeface="Calibri"/>
              </a:rPr>
              <a:t>reservoir.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197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Who </a:t>
            </a:r>
            <a:r>
              <a:rPr sz="4400" spc="5" dirty="0"/>
              <a:t>am</a:t>
            </a:r>
            <a:r>
              <a:rPr sz="4400" spc="-90" dirty="0"/>
              <a:t> </a:t>
            </a:r>
            <a:r>
              <a:rPr sz="4400" dirty="0"/>
              <a:t>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9706610" cy="30575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Retired </a:t>
            </a:r>
            <a:r>
              <a:rPr sz="2800" spc="-5" dirty="0">
                <a:latin typeface="Calibri"/>
                <a:cs typeface="Calibri"/>
              </a:rPr>
              <a:t>Senior </a:t>
            </a:r>
            <a:r>
              <a:rPr sz="2800" spc="-15" dirty="0">
                <a:latin typeface="Calibri"/>
                <a:cs typeface="Calibri"/>
              </a:rPr>
              <a:t>Economic Development </a:t>
            </a:r>
            <a:r>
              <a:rPr sz="2800" spc="-10" dirty="0">
                <a:latin typeface="Calibri"/>
                <a:cs typeface="Calibri"/>
              </a:rPr>
              <a:t>Officer </a:t>
            </a:r>
            <a:r>
              <a:rPr sz="2800" spc="-25" dirty="0">
                <a:latin typeface="Calibri"/>
                <a:cs typeface="Calibri"/>
              </a:rPr>
              <a:t>Wellington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Shire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45"/>
              </a:spcBef>
              <a:tabLst>
                <a:tab pos="6347460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Presentation </a:t>
            </a:r>
            <a:r>
              <a:rPr sz="2400" spc="-5" dirty="0">
                <a:latin typeface="Calibri"/>
                <a:cs typeface="Calibri"/>
              </a:rPr>
              <a:t>supporting </a:t>
            </a:r>
            <a:r>
              <a:rPr sz="2400" dirty="0">
                <a:latin typeface="Calibri"/>
                <a:cs typeface="Calibri"/>
              </a:rPr>
              <a:t>RAAF Base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East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Sale	</a:t>
            </a:r>
            <a:r>
              <a:rPr sz="2400" spc="-10" dirty="0">
                <a:latin typeface="Calibri"/>
                <a:cs typeface="Calibri"/>
              </a:rPr>
              <a:t>Redevelopment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Hansard</a:t>
            </a:r>
            <a:endParaRPr sz="2400">
              <a:latin typeface="Calibri"/>
              <a:cs typeface="Calibri"/>
            </a:endParaRPr>
          </a:p>
          <a:p>
            <a:pPr marL="241300" marR="785495" indent="-229235">
              <a:lnSpc>
                <a:spcPct val="90000"/>
              </a:lnSpc>
              <a:spcBef>
                <a:spcPts val="96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Previously Development </a:t>
            </a:r>
            <a:r>
              <a:rPr sz="2800" spc="-10" dirty="0">
                <a:latin typeface="Calibri"/>
                <a:cs typeface="Calibri"/>
              </a:rPr>
              <a:t>Officer dealing </a:t>
            </a:r>
            <a:r>
              <a:rPr sz="2800" spc="-5" dirty="0">
                <a:latin typeface="Calibri"/>
                <a:cs typeface="Calibri"/>
              </a:rPr>
              <a:t>with businesses and  </a:t>
            </a:r>
            <a:r>
              <a:rPr sz="2800" spc="-10" dirty="0">
                <a:latin typeface="Calibri"/>
                <a:cs typeface="Calibri"/>
              </a:rPr>
              <a:t>communities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reporting weekly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Minister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Regional  </a:t>
            </a:r>
            <a:r>
              <a:rPr sz="2800" spc="-15" dirty="0">
                <a:latin typeface="Calibri"/>
                <a:cs typeface="Calibri"/>
              </a:rPr>
              <a:t>Development </a:t>
            </a:r>
            <a:r>
              <a:rPr sz="2800" spc="-5" dirty="0">
                <a:latin typeface="Calibri"/>
                <a:cs typeface="Calibri"/>
              </a:rPr>
              <a:t>John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Brumby.</a:t>
            </a:r>
            <a:endParaRPr sz="2800">
              <a:latin typeface="Calibri"/>
              <a:cs typeface="Calibri"/>
            </a:endParaRPr>
          </a:p>
          <a:p>
            <a:pPr marL="241300" marR="102870" indent="-229235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Member of </a:t>
            </a:r>
            <a:r>
              <a:rPr sz="2800" spc="-15" dirty="0">
                <a:latin typeface="Calibri"/>
                <a:cs typeface="Calibri"/>
              </a:rPr>
              <a:t>NSW </a:t>
            </a:r>
            <a:r>
              <a:rPr sz="2800" spc="-20" dirty="0">
                <a:latin typeface="Calibri"/>
                <a:cs typeface="Calibri"/>
              </a:rPr>
              <a:t>Premiers </a:t>
            </a:r>
            <a:r>
              <a:rPr sz="2800" spc="-60" dirty="0">
                <a:latin typeface="Calibri"/>
                <a:cs typeface="Calibri"/>
              </a:rPr>
              <a:t>Task </a:t>
            </a:r>
            <a:r>
              <a:rPr sz="2800" spc="-20" dirty="0">
                <a:latin typeface="Calibri"/>
                <a:cs typeface="Calibri"/>
              </a:rPr>
              <a:t>Force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30" dirty="0">
                <a:latin typeface="Calibri"/>
                <a:cs typeface="Calibri"/>
              </a:rPr>
              <a:t>Western </a:t>
            </a:r>
            <a:r>
              <a:rPr sz="2800" spc="-15" dirty="0">
                <a:latin typeface="Calibri"/>
                <a:cs typeface="Calibri"/>
              </a:rPr>
              <a:t>NSW </a:t>
            </a:r>
            <a:r>
              <a:rPr sz="2800" spc="-10" dirty="0">
                <a:latin typeface="Calibri"/>
                <a:cs typeface="Calibri"/>
              </a:rPr>
              <a:t>(Regional  </a:t>
            </a:r>
            <a:r>
              <a:rPr sz="2800" spc="-15" dirty="0">
                <a:latin typeface="Calibri"/>
                <a:cs typeface="Calibri"/>
              </a:rPr>
              <a:t>Coordination </a:t>
            </a:r>
            <a:r>
              <a:rPr sz="2800" spc="-10" dirty="0">
                <a:latin typeface="Calibri"/>
                <a:cs typeface="Calibri"/>
              </a:rPr>
              <a:t>Management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Group)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343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Perception </a:t>
            </a:r>
            <a:r>
              <a:rPr sz="4400" dirty="0"/>
              <a:t>is</a:t>
            </a:r>
            <a:r>
              <a:rPr sz="4400" spc="-10" dirty="0"/>
              <a:t> </a:t>
            </a:r>
            <a:r>
              <a:rPr sz="4400" spc="-5" dirty="0"/>
              <a:t>everything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624695" cy="41376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certain </a:t>
            </a:r>
            <a:r>
              <a:rPr sz="2800" spc="-15" dirty="0">
                <a:latin typeface="Calibri"/>
                <a:cs typeface="Calibri"/>
              </a:rPr>
              <a:t>level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radiation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considered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safe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BUT </a:t>
            </a:r>
            <a:r>
              <a:rPr sz="2800" spc="-10" dirty="0">
                <a:latin typeface="Calibri"/>
                <a:cs typeface="Calibri"/>
              </a:rPr>
              <a:t>NO-ONE </a:t>
            </a:r>
            <a:r>
              <a:rPr sz="2800" spc="-35" dirty="0">
                <a:latin typeface="Calibri"/>
                <a:cs typeface="Calibri"/>
              </a:rPr>
              <a:t>WANTS </a:t>
            </a:r>
            <a:r>
              <a:rPr sz="2800" spc="-4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DRINK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OR </a:t>
            </a:r>
            <a:r>
              <a:rPr sz="2800" spc="-85" dirty="0">
                <a:latin typeface="Calibri"/>
                <a:cs typeface="Calibri"/>
              </a:rPr>
              <a:t>EAT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95" dirty="0">
                <a:latin typeface="Calibri"/>
                <a:cs typeface="Calibri"/>
              </a:rPr>
              <a:t>IT.</a:t>
            </a:r>
            <a:endParaRPr sz="2800">
              <a:latin typeface="Calibri"/>
              <a:cs typeface="Calibri"/>
            </a:endParaRPr>
          </a:p>
          <a:p>
            <a:pPr marL="241300" marR="133350" indent="-229235">
              <a:lnSpc>
                <a:spcPts val="302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would only </a:t>
            </a:r>
            <a:r>
              <a:rPr sz="2800" spc="-35" dirty="0">
                <a:latin typeface="Calibri"/>
                <a:cs typeface="Calibri"/>
              </a:rPr>
              <a:t>take </a:t>
            </a:r>
            <a:r>
              <a:rPr sz="2800" spc="-5" dirty="0">
                <a:latin typeface="Calibri"/>
                <a:cs typeface="Calibri"/>
              </a:rPr>
              <a:t>1 </a:t>
            </a:r>
            <a:r>
              <a:rPr sz="2800" spc="-10" dirty="0">
                <a:latin typeface="Calibri"/>
                <a:cs typeface="Calibri"/>
              </a:rPr>
              <a:t>science </a:t>
            </a:r>
            <a:r>
              <a:rPr sz="2800" spc="-15" dirty="0">
                <a:latin typeface="Calibri"/>
                <a:cs typeface="Calibri"/>
              </a:rPr>
              <a:t>student </a:t>
            </a:r>
            <a:r>
              <a:rPr sz="2800" spc="-5" dirty="0">
                <a:latin typeface="Calibri"/>
                <a:cs typeface="Calibri"/>
              </a:rPr>
              <a:t>with a </a:t>
            </a:r>
            <a:r>
              <a:rPr sz="2800" spc="-10" dirty="0">
                <a:latin typeface="Calibri"/>
                <a:cs typeface="Calibri"/>
              </a:rPr>
              <a:t>Geiger </a:t>
            </a:r>
            <a:r>
              <a:rPr sz="2800" spc="-15" dirty="0">
                <a:latin typeface="Calibri"/>
                <a:cs typeface="Calibri"/>
              </a:rPr>
              <a:t>counter </a:t>
            </a:r>
            <a:r>
              <a:rPr sz="2800" spc="-5" dirty="0">
                <a:latin typeface="Calibri"/>
                <a:cs typeface="Calibri"/>
              </a:rPr>
              <a:t>and a  </a:t>
            </a:r>
            <a:r>
              <a:rPr sz="2800" spc="-10" dirty="0">
                <a:latin typeface="Calibri"/>
                <a:cs typeface="Calibri"/>
              </a:rPr>
              <a:t>video capable </a:t>
            </a:r>
            <a:r>
              <a:rPr sz="2800" spc="-5" dirty="0">
                <a:latin typeface="Calibri"/>
                <a:cs typeface="Calibri"/>
              </a:rPr>
              <a:t>smart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phone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supermarket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Ruin all </a:t>
            </a:r>
            <a:r>
              <a:rPr sz="2400" spc="-10" dirty="0">
                <a:latin typeface="Calibri"/>
                <a:cs typeface="Calibri"/>
              </a:rPr>
              <a:t>vegetable </a:t>
            </a:r>
            <a:r>
              <a:rPr sz="2400" spc="-20" dirty="0">
                <a:latin typeface="Calibri"/>
                <a:cs typeface="Calibri"/>
              </a:rPr>
              <a:t>growers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Lindenow</a:t>
            </a:r>
            <a:r>
              <a:rPr sz="2400" spc="24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Valley.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04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30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reservoir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Erode </a:t>
            </a:r>
            <a:r>
              <a:rPr sz="2400" spc="-5" dirty="0">
                <a:latin typeface="Calibri"/>
                <a:cs typeface="Calibri"/>
              </a:rPr>
              <a:t>public </a:t>
            </a:r>
            <a:r>
              <a:rPr sz="2400" spc="-10" dirty="0">
                <a:latin typeface="Calibri"/>
                <a:cs typeface="Calibri"/>
              </a:rPr>
              <a:t>confidence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5" dirty="0">
                <a:latin typeface="Calibri"/>
                <a:cs typeface="Calibri"/>
              </a:rPr>
              <a:t>water</a:t>
            </a:r>
            <a:r>
              <a:rPr sz="2400" spc="-3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supply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audible reading would </a:t>
            </a:r>
            <a:r>
              <a:rPr sz="2800" spc="-25" dirty="0">
                <a:latin typeface="Calibri"/>
                <a:cs typeface="Calibri"/>
              </a:rPr>
              <a:t>make </a:t>
            </a:r>
            <a:r>
              <a:rPr sz="2800" spc="-10" dirty="0">
                <a:latin typeface="Calibri"/>
                <a:cs typeface="Calibri"/>
              </a:rPr>
              <a:t>national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news</a:t>
            </a:r>
            <a:endParaRPr sz="2800">
              <a:latin typeface="Calibri"/>
              <a:cs typeface="Calibri"/>
            </a:endParaRPr>
          </a:p>
          <a:p>
            <a:pPr marL="241300" marR="721360" indent="-229235">
              <a:lnSpc>
                <a:spcPts val="3020"/>
              </a:lnSpc>
              <a:spcBef>
                <a:spcPts val="10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Such publicity </a:t>
            </a:r>
            <a:r>
              <a:rPr sz="2800" spc="-5" dirty="0">
                <a:latin typeface="Calibri"/>
                <a:cs typeface="Calibri"/>
              </a:rPr>
              <a:t>if the </a:t>
            </a:r>
            <a:r>
              <a:rPr sz="2800" spc="-10" dirty="0">
                <a:latin typeface="Calibri"/>
                <a:cs typeface="Calibri"/>
              </a:rPr>
              <a:t>reading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10" dirty="0">
                <a:latin typeface="Calibri"/>
                <a:cs typeface="Calibri"/>
              </a:rPr>
              <a:t>high would </a:t>
            </a:r>
            <a:r>
              <a:rPr sz="2800" spc="-5" dirty="0">
                <a:latin typeface="Calibri"/>
                <a:cs typeface="Calibri"/>
              </a:rPr>
              <a:t>lead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65" dirty="0">
                <a:latin typeface="Calibri"/>
                <a:cs typeface="Calibri"/>
              </a:rPr>
              <a:t>ROYAL  </a:t>
            </a:r>
            <a:r>
              <a:rPr sz="2800" spc="-10" dirty="0">
                <a:latin typeface="Calibri"/>
                <a:cs typeface="Calibri"/>
              </a:rPr>
              <a:t>COMMISSION.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87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Water </a:t>
            </a:r>
            <a:r>
              <a:rPr sz="4400" spc="-15" dirty="0"/>
              <a:t>contamination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50500" cy="365061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242570" indent="-229235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Having grossly misrepresented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5" dirty="0">
                <a:latin typeface="Calibri"/>
                <a:cs typeface="Calibri"/>
              </a:rPr>
              <a:t>required, Kalbar 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15" dirty="0">
                <a:latin typeface="Calibri"/>
                <a:cs typeface="Calibri"/>
              </a:rPr>
              <a:t>now proposed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5" dirty="0">
                <a:latin typeface="Calibri"/>
                <a:cs typeface="Calibri"/>
              </a:rPr>
              <a:t>centrifuge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save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water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Remembering that </a:t>
            </a:r>
            <a:r>
              <a:rPr sz="2800" spc="-15" dirty="0">
                <a:latin typeface="Calibri"/>
                <a:cs typeface="Calibri"/>
              </a:rPr>
              <a:t>uranium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soluble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consider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increasing  </a:t>
            </a:r>
            <a:r>
              <a:rPr sz="2800" spc="-15" dirty="0">
                <a:latin typeface="Calibri"/>
                <a:cs typeface="Calibri"/>
              </a:rPr>
              <a:t>concentration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contamination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will accrue in the </a:t>
            </a:r>
            <a:r>
              <a:rPr sz="2800" spc="-10" dirty="0">
                <a:latin typeface="Calibri"/>
                <a:cs typeface="Calibri"/>
              </a:rPr>
              <a:t>tailings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dam.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How </a:t>
            </a:r>
            <a:r>
              <a:rPr sz="2800" spc="-5" dirty="0">
                <a:latin typeface="Calibri"/>
                <a:cs typeface="Calibri"/>
              </a:rPr>
              <a:t>will these </a:t>
            </a:r>
            <a:r>
              <a:rPr sz="2800" spc="-10" dirty="0">
                <a:latin typeface="Calibri"/>
                <a:cs typeface="Calibri"/>
              </a:rPr>
              <a:t>tailings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30" dirty="0">
                <a:latin typeface="Calibri"/>
                <a:cs typeface="Calibri"/>
              </a:rPr>
              <a:t>kept </a:t>
            </a:r>
            <a:r>
              <a:rPr sz="2800" spc="-25" dirty="0">
                <a:latin typeface="Calibri"/>
                <a:cs typeface="Calibri"/>
              </a:rPr>
              <a:t>safe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disposed</a:t>
            </a:r>
            <a:r>
              <a:rPr sz="2800" spc="2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of???</a:t>
            </a:r>
            <a:endParaRPr sz="2800">
              <a:latin typeface="Calibri"/>
              <a:cs typeface="Calibri"/>
            </a:endParaRPr>
          </a:p>
          <a:p>
            <a:pPr marL="241300" marR="623570" indent="-229235">
              <a:lnSpc>
                <a:spcPts val="3030"/>
              </a:lnSpc>
              <a:spcBef>
                <a:spcPts val="1040"/>
              </a:spcBef>
              <a:tabLst>
                <a:tab pos="3213100" algn="l"/>
              </a:tabLst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15" dirty="0">
                <a:latin typeface="Calibri"/>
                <a:cs typeface="Calibri"/>
              </a:rPr>
              <a:t>we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trust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Kalbar	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whoever they sell </a:t>
            </a:r>
            <a:r>
              <a:rPr sz="2800" spc="-5" dirty="0">
                <a:latin typeface="Calibri"/>
                <a:cs typeface="Calibri"/>
              </a:rPr>
              <a:t>the mine </a:t>
            </a:r>
            <a:r>
              <a:rPr sz="2800" spc="-30" dirty="0">
                <a:latin typeface="Calibri"/>
                <a:cs typeface="Calibri"/>
              </a:rPr>
              <a:t>to, </a:t>
            </a:r>
            <a:r>
              <a:rPr sz="2800" spc="-15" dirty="0">
                <a:latin typeface="Calibri"/>
                <a:cs typeface="Calibri"/>
              </a:rPr>
              <a:t>to maintain  </a:t>
            </a:r>
            <a:r>
              <a:rPr sz="2800" spc="-20" dirty="0">
                <a:latin typeface="Calibri"/>
                <a:cs typeface="Calibri"/>
              </a:rPr>
              <a:t>safety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standards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  <a:tabLst>
                <a:tab pos="1657985" algn="l"/>
              </a:tabLst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15" dirty="0">
                <a:latin typeface="Calibri"/>
                <a:cs typeface="Calibri"/>
              </a:rPr>
              <a:t>Uranium	</a:t>
            </a:r>
            <a:r>
              <a:rPr sz="2800" spc="-5" dirty="0">
                <a:latin typeface="Calibri"/>
                <a:cs typeface="Calibri"/>
              </a:rPr>
              <a:t>as a </a:t>
            </a:r>
            <a:r>
              <a:rPr sz="2800" spc="-15" dirty="0">
                <a:latin typeface="Calibri"/>
                <a:cs typeface="Calibri"/>
              </a:rPr>
              <a:t>mineral, </a:t>
            </a:r>
            <a:r>
              <a:rPr sz="2800" spc="-5" dirty="0">
                <a:latin typeface="Calibri"/>
                <a:cs typeface="Calibri"/>
              </a:rPr>
              <a:t>or a </a:t>
            </a:r>
            <a:r>
              <a:rPr sz="2800" spc="-15" dirty="0">
                <a:latin typeface="Calibri"/>
                <a:cs typeface="Calibri"/>
              </a:rPr>
              <a:t>sulphate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very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toxic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64286"/>
            <a:ext cx="10170795" cy="4547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73990" indent="-229235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As a </a:t>
            </a:r>
            <a:r>
              <a:rPr sz="2800" spc="-15" dirty="0">
                <a:latin typeface="Calibri"/>
                <a:cs typeface="Calibri"/>
              </a:rPr>
              <a:t>Development </a:t>
            </a:r>
            <a:r>
              <a:rPr sz="2800" spc="-10" dirty="0">
                <a:latin typeface="Calibri"/>
                <a:cs typeface="Calibri"/>
              </a:rPr>
              <a:t>Officer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Regional </a:t>
            </a:r>
            <a:r>
              <a:rPr sz="2800" spc="-15" dirty="0">
                <a:latin typeface="Calibri"/>
                <a:cs typeface="Calibri"/>
              </a:rPr>
              <a:t>Development </a:t>
            </a:r>
            <a:r>
              <a:rPr sz="2800" spc="-10" dirty="0">
                <a:latin typeface="Calibri"/>
                <a:cs typeface="Calibri"/>
              </a:rPr>
              <a:t>Victoria, </a:t>
            </a:r>
            <a:r>
              <a:rPr sz="2800" spc="-5" dirty="0">
                <a:latin typeface="Calibri"/>
                <a:cs typeface="Calibri"/>
              </a:rPr>
              <a:t>I  </a:t>
            </a:r>
            <a:r>
              <a:rPr sz="2800" spc="-10" dirty="0">
                <a:latin typeface="Calibri"/>
                <a:cs typeface="Calibri"/>
              </a:rPr>
              <a:t>would </a:t>
            </a:r>
            <a:r>
              <a:rPr sz="2800" spc="-20" dirty="0">
                <a:latin typeface="Calibri"/>
                <a:cs typeface="Calibri"/>
              </a:rPr>
              <a:t>prepare </a:t>
            </a:r>
            <a:r>
              <a:rPr sz="2800" spc="-10" dirty="0">
                <a:latin typeface="Calibri"/>
                <a:cs typeface="Calibri"/>
              </a:rPr>
              <a:t>weekly Briefing </a:t>
            </a:r>
            <a:r>
              <a:rPr sz="2800" spc="-25" dirty="0">
                <a:latin typeface="Calibri"/>
                <a:cs typeface="Calibri"/>
              </a:rPr>
              <a:t>Papers for </a:t>
            </a:r>
            <a:r>
              <a:rPr sz="2800" spc="-20" dirty="0">
                <a:latin typeface="Calibri"/>
                <a:cs typeface="Calibri"/>
              </a:rPr>
              <a:t>forwarding to </a:t>
            </a:r>
            <a:r>
              <a:rPr sz="2800" spc="-15" dirty="0">
                <a:latin typeface="Calibri"/>
                <a:cs typeface="Calibri"/>
              </a:rPr>
              <a:t>Minister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spc="-10" dirty="0">
                <a:latin typeface="Calibri"/>
                <a:cs typeface="Calibri"/>
              </a:rPr>
              <a:t>Regional </a:t>
            </a:r>
            <a:r>
              <a:rPr sz="2800" spc="-15" dirty="0">
                <a:latin typeface="Calibri"/>
                <a:cs typeface="Calibri"/>
              </a:rPr>
              <a:t>Development </a:t>
            </a:r>
            <a:r>
              <a:rPr sz="2800" spc="-5" dirty="0">
                <a:latin typeface="Calibri"/>
                <a:cs typeface="Calibri"/>
              </a:rPr>
              <a:t>John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Brumby</a:t>
            </a:r>
            <a:endParaRPr sz="2800">
              <a:latin typeface="Calibri"/>
              <a:cs typeface="Calibri"/>
            </a:endParaRPr>
          </a:p>
          <a:p>
            <a:pPr marL="241300" marR="210820" indent="-229235" algn="just">
              <a:lnSpc>
                <a:spcPct val="90000"/>
              </a:lnSpc>
              <a:spcBef>
                <a:spcPts val="96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Several </a:t>
            </a:r>
            <a:r>
              <a:rPr sz="2800" spc="-5" dirty="0">
                <a:latin typeface="Calibri"/>
                <a:cs typeface="Calibri"/>
              </a:rPr>
              <a:t>of those </a:t>
            </a:r>
            <a:r>
              <a:rPr sz="2800" spc="-15" dirty="0">
                <a:latin typeface="Calibri"/>
                <a:cs typeface="Calibri"/>
              </a:rPr>
              <a:t>Briefs </a:t>
            </a:r>
            <a:r>
              <a:rPr sz="2800" spc="-20" dirty="0">
                <a:latin typeface="Calibri"/>
                <a:cs typeface="Calibri"/>
              </a:rPr>
              <a:t>were </a:t>
            </a:r>
            <a:r>
              <a:rPr sz="2800" spc="-5" dirty="0">
                <a:latin typeface="Calibri"/>
                <a:cs typeface="Calibri"/>
              </a:rPr>
              <a:t>about the </a:t>
            </a:r>
            <a:r>
              <a:rPr sz="2800" spc="-25" dirty="0">
                <a:latin typeface="Calibri"/>
                <a:cs typeface="Calibri"/>
              </a:rPr>
              <a:t>toxic </a:t>
            </a:r>
            <a:r>
              <a:rPr sz="2800" spc="-35" dirty="0">
                <a:latin typeface="Calibri"/>
                <a:cs typeface="Calibri"/>
              </a:rPr>
              <a:t>Tailings </a:t>
            </a:r>
            <a:r>
              <a:rPr sz="2800" spc="-5" dirty="0">
                <a:latin typeface="Calibri"/>
                <a:cs typeface="Calibri"/>
              </a:rPr>
              <a:t>leaking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50" dirty="0">
                <a:latin typeface="Calibri"/>
                <a:cs typeface="Calibri"/>
              </a:rPr>
              <a:t>Tambo </a:t>
            </a:r>
            <a:r>
              <a:rPr sz="2800" spc="-60" dirty="0">
                <a:latin typeface="Calibri"/>
                <a:cs typeface="Calibri"/>
              </a:rPr>
              <a:t>Valley, </a:t>
            </a:r>
            <a:r>
              <a:rPr sz="2800" spc="-50" dirty="0">
                <a:latin typeface="Calibri"/>
                <a:cs typeface="Calibri"/>
              </a:rPr>
              <a:t>Tambo </a:t>
            </a:r>
            <a:r>
              <a:rPr sz="2800" spc="-10" dirty="0">
                <a:latin typeface="Calibri"/>
                <a:cs typeface="Calibri"/>
              </a:rPr>
              <a:t>River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Gippsland </a:t>
            </a:r>
            <a:r>
              <a:rPr sz="2800" spc="-20" dirty="0">
                <a:latin typeface="Calibri"/>
                <a:cs typeface="Calibri"/>
              </a:rPr>
              <a:t>Lakes from </a:t>
            </a:r>
            <a:r>
              <a:rPr sz="2800" spc="-5" dirty="0">
                <a:latin typeface="Calibri"/>
                <a:cs typeface="Calibri"/>
              </a:rPr>
              <a:t>a closed </a:t>
            </a:r>
            <a:r>
              <a:rPr sz="2800" spc="-15" dirty="0">
                <a:latin typeface="Calibri"/>
                <a:cs typeface="Calibri"/>
              </a:rPr>
              <a:t>gold  </a:t>
            </a:r>
            <a:r>
              <a:rPr sz="2800" spc="-10" dirty="0">
                <a:latin typeface="Calibri"/>
                <a:cs typeface="Calibri"/>
              </a:rPr>
              <a:t>mine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10" dirty="0">
                <a:latin typeface="Calibri"/>
                <a:cs typeface="Calibri"/>
              </a:rPr>
              <a:t>Benambra.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government spent </a:t>
            </a:r>
            <a:r>
              <a:rPr sz="2800" spc="-10" dirty="0">
                <a:latin typeface="Calibri"/>
                <a:cs typeface="Calibri"/>
              </a:rPr>
              <a:t>millions </a:t>
            </a:r>
            <a:r>
              <a:rPr sz="2800" spc="-5" dirty="0">
                <a:latin typeface="Calibri"/>
                <a:cs typeface="Calibri"/>
              </a:rPr>
              <a:t>cleaning up and  </a:t>
            </a:r>
            <a:r>
              <a:rPr sz="2800" spc="-10" dirty="0">
                <a:latin typeface="Calibri"/>
                <a:cs typeface="Calibri"/>
              </a:rPr>
              <a:t>capping that tailings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dam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Every </a:t>
            </a:r>
            <a:r>
              <a:rPr sz="2800" spc="-10" dirty="0">
                <a:latin typeface="Calibri"/>
                <a:cs typeface="Calibri"/>
              </a:rPr>
              <a:t>time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an </a:t>
            </a:r>
            <a:r>
              <a:rPr sz="2800" spc="-25" dirty="0">
                <a:latin typeface="Calibri"/>
                <a:cs typeface="Calibri"/>
              </a:rPr>
              <a:t>East </a:t>
            </a:r>
            <a:r>
              <a:rPr sz="2800" spc="-15" dirty="0">
                <a:latin typeface="Calibri"/>
                <a:cs typeface="Calibri"/>
              </a:rPr>
              <a:t>Coast </a:t>
            </a: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15" dirty="0">
                <a:latin typeface="Calibri"/>
                <a:cs typeface="Calibri"/>
              </a:rPr>
              <a:t>Kalbar </a:t>
            </a:r>
            <a:r>
              <a:rPr sz="2800" spc="-10" dirty="0">
                <a:latin typeface="Calibri"/>
                <a:cs typeface="Calibri"/>
              </a:rPr>
              <a:t>tailings dams  </a:t>
            </a:r>
            <a:r>
              <a:rPr sz="2800" spc="-35" dirty="0">
                <a:latin typeface="Calibri"/>
                <a:cs typeface="Calibri"/>
              </a:rPr>
              <a:t>overflow, </a:t>
            </a:r>
            <a:r>
              <a:rPr sz="2800" spc="-5" dirty="0">
                <a:latin typeface="Calibri"/>
                <a:cs typeface="Calibri"/>
              </a:rPr>
              <a:t>the gullies will </a:t>
            </a:r>
            <a:r>
              <a:rPr sz="2800" spc="-10" dirty="0">
                <a:latin typeface="Calibri"/>
                <a:cs typeface="Calibri"/>
              </a:rPr>
              <a:t>run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mine tailing sediments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20" dirty="0">
                <a:latin typeface="Calibri"/>
                <a:cs typeface="Calibri"/>
              </a:rPr>
              <a:t>contaminate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Mitchell </a:t>
            </a:r>
            <a:r>
              <a:rPr sz="2800" spc="-55" dirty="0">
                <a:latin typeface="Calibri"/>
                <a:cs typeface="Calibri"/>
              </a:rPr>
              <a:t>River. </a:t>
            </a:r>
            <a:r>
              <a:rPr sz="2800" spc="-5" dirty="0">
                <a:latin typeface="Calibri"/>
                <a:cs typeface="Calibri"/>
              </a:rPr>
              <a:t>The media </a:t>
            </a:r>
            <a:r>
              <a:rPr sz="2800" spc="-20" dirty="0">
                <a:latin typeface="Calibri"/>
                <a:cs typeface="Calibri"/>
              </a:rPr>
              <a:t>are sure to </a:t>
            </a:r>
            <a:r>
              <a:rPr sz="2800" spc="-10" dirty="0">
                <a:latin typeface="Calibri"/>
                <a:cs typeface="Calibri"/>
              </a:rPr>
              <a:t>include this  </a:t>
            </a:r>
            <a:r>
              <a:rPr sz="2800" spc="-5" dirty="0">
                <a:latin typeface="Calibri"/>
                <a:cs typeface="Calibri"/>
              </a:rPr>
              <a:t>aspect in their </a:t>
            </a:r>
            <a:r>
              <a:rPr sz="2800" spc="-20" dirty="0">
                <a:latin typeface="Calibri"/>
                <a:cs typeface="Calibri"/>
              </a:rPr>
              <a:t>stories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feature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impact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10" dirty="0">
                <a:latin typeface="Calibri"/>
                <a:cs typeface="Calibri"/>
              </a:rPr>
              <a:t>Gippsland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lakes.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404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5" dirty="0"/>
              <a:t>W</a:t>
            </a:r>
            <a:r>
              <a:rPr sz="4400" spc="-45" dirty="0"/>
              <a:t>at</a:t>
            </a:r>
            <a:r>
              <a:rPr sz="4400" spc="-5" dirty="0"/>
              <a:t>er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226695" indent="-229235">
              <a:lnSpc>
                <a:spcPts val="3030"/>
              </a:lnSpc>
              <a:spcBef>
                <a:spcPts val="475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spc="-5" dirty="0"/>
              <a:t>It is </a:t>
            </a:r>
            <a:r>
              <a:rPr spc="-15" dirty="0"/>
              <a:t>foreseeable </a:t>
            </a:r>
            <a:r>
              <a:rPr spc="-10" dirty="0"/>
              <a:t>that </a:t>
            </a:r>
            <a:r>
              <a:rPr spc="-15" dirty="0"/>
              <a:t>there </a:t>
            </a:r>
            <a:r>
              <a:rPr spc="-5" dirty="0"/>
              <a:t>will be </a:t>
            </a:r>
            <a:r>
              <a:rPr spc="-15" dirty="0"/>
              <a:t>droughts </a:t>
            </a:r>
            <a:r>
              <a:rPr spc="-10" dirty="0"/>
              <a:t>during </a:t>
            </a:r>
            <a:r>
              <a:rPr spc="-5" dirty="0"/>
              <a:t>the 20 </a:t>
            </a:r>
            <a:r>
              <a:rPr spc="-15" dirty="0"/>
              <a:t>year </a:t>
            </a:r>
            <a:r>
              <a:rPr spc="-25" dirty="0"/>
              <a:t>life </a:t>
            </a:r>
            <a:r>
              <a:rPr spc="-10" dirty="0"/>
              <a:t>of  </a:t>
            </a:r>
            <a:r>
              <a:rPr spc="-5" dirty="0"/>
              <a:t>the</a:t>
            </a:r>
            <a:r>
              <a:rPr dirty="0"/>
              <a:t> </a:t>
            </a:r>
            <a:r>
              <a:rPr spc="-10" dirty="0"/>
              <a:t>mine!</a:t>
            </a:r>
          </a:p>
          <a:p>
            <a:pPr marL="241300" marR="5080" indent="-229235">
              <a:lnSpc>
                <a:spcPts val="3030"/>
              </a:lnSpc>
              <a:spcBef>
                <a:spcPts val="994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spc="-5" dirty="0"/>
              <a:t>When </a:t>
            </a:r>
            <a:r>
              <a:rPr spc="-20" dirty="0"/>
              <a:t>farmers </a:t>
            </a:r>
            <a:r>
              <a:rPr spc="-15" dirty="0"/>
              <a:t>cant </a:t>
            </a:r>
            <a:r>
              <a:rPr spc="-20" dirty="0"/>
              <a:t>irrigate </a:t>
            </a:r>
            <a:r>
              <a:rPr spc="-5" dirty="0"/>
              <a:t>and the </a:t>
            </a:r>
            <a:r>
              <a:rPr spc="-15" dirty="0"/>
              <a:t>town </a:t>
            </a:r>
            <a:r>
              <a:rPr spc="-5" dirty="0"/>
              <a:t>is </a:t>
            </a:r>
            <a:r>
              <a:rPr dirty="0"/>
              <a:t>on </a:t>
            </a:r>
            <a:r>
              <a:rPr spc="-20" dirty="0"/>
              <a:t>water </a:t>
            </a:r>
            <a:r>
              <a:rPr spc="-10" dirty="0"/>
              <a:t>restrictions, </a:t>
            </a:r>
            <a:r>
              <a:rPr spc="-15" dirty="0"/>
              <a:t>how  </a:t>
            </a:r>
            <a:r>
              <a:rPr spc="-5" dirty="0"/>
              <a:t>will </a:t>
            </a:r>
            <a:r>
              <a:rPr spc="-10" dirty="0"/>
              <a:t>the mine </a:t>
            </a:r>
            <a:r>
              <a:rPr spc="-25" dirty="0"/>
              <a:t>keep </a:t>
            </a:r>
            <a:r>
              <a:rPr spc="-10" dirty="0"/>
              <a:t>the </a:t>
            </a:r>
            <a:r>
              <a:rPr spc="-15" dirty="0"/>
              <a:t>stockpiles moist </a:t>
            </a:r>
            <a:r>
              <a:rPr spc="-20" dirty="0"/>
              <a:t>to </a:t>
            </a:r>
            <a:r>
              <a:rPr spc="-10" dirty="0"/>
              <a:t>limit </a:t>
            </a:r>
            <a:r>
              <a:rPr spc="-20" dirty="0"/>
              <a:t>dust </a:t>
            </a:r>
            <a:r>
              <a:rPr spc="-10" dirty="0"/>
              <a:t>blowing </a:t>
            </a:r>
            <a:r>
              <a:rPr spc="-20" dirty="0"/>
              <a:t>onto  </a:t>
            </a:r>
            <a:r>
              <a:rPr spc="-15" dirty="0"/>
              <a:t>crops, town </a:t>
            </a:r>
            <a:r>
              <a:rPr spc="-5" dirty="0"/>
              <a:t>and </a:t>
            </a:r>
            <a:r>
              <a:rPr spc="-20" dirty="0"/>
              <a:t>water</a:t>
            </a:r>
            <a:r>
              <a:rPr spc="60" dirty="0"/>
              <a:t> </a:t>
            </a:r>
            <a:r>
              <a:rPr spc="-20" dirty="0"/>
              <a:t>storage????</a:t>
            </a:r>
          </a:p>
          <a:p>
            <a:pPr marL="241300" marR="220979" indent="-229235">
              <a:lnSpc>
                <a:spcPct val="90000"/>
              </a:lnSpc>
              <a:spcBef>
                <a:spcPts val="940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spc="-10" dirty="0"/>
              <a:t>The </a:t>
            </a:r>
            <a:r>
              <a:rPr spc="-15" dirty="0"/>
              <a:t>five meter </a:t>
            </a:r>
            <a:r>
              <a:rPr spc="-10" dirty="0"/>
              <a:t>reduction </a:t>
            </a:r>
            <a:r>
              <a:rPr spc="-5" dirty="0"/>
              <a:t>in </a:t>
            </a:r>
            <a:r>
              <a:rPr spc="-20" dirty="0"/>
              <a:t>bore </a:t>
            </a:r>
            <a:r>
              <a:rPr spc="-10" dirty="0"/>
              <a:t>levels </a:t>
            </a:r>
            <a:r>
              <a:rPr spc="-15" dirty="0"/>
              <a:t>predicted </a:t>
            </a:r>
            <a:r>
              <a:rPr spc="-5" dirty="0"/>
              <a:t>in the </a:t>
            </a:r>
            <a:r>
              <a:rPr spc="-15" dirty="0"/>
              <a:t>EES </a:t>
            </a:r>
            <a:r>
              <a:rPr spc="-5" dirty="0"/>
              <a:t>will  </a:t>
            </a:r>
            <a:r>
              <a:rPr spc="-25" dirty="0"/>
              <a:t>devastate </a:t>
            </a:r>
            <a:r>
              <a:rPr spc="-15" dirty="0"/>
              <a:t>irrigation </a:t>
            </a:r>
            <a:r>
              <a:rPr spc="-20" dirty="0"/>
              <a:t>farmers, </a:t>
            </a:r>
            <a:r>
              <a:rPr spc="-10" dirty="0"/>
              <a:t>increasing pumping </a:t>
            </a:r>
            <a:r>
              <a:rPr spc="-15" dirty="0"/>
              <a:t>costs </a:t>
            </a:r>
            <a:r>
              <a:rPr spc="-5" dirty="0"/>
              <a:t>andimpacting  on </a:t>
            </a:r>
            <a:r>
              <a:rPr spc="-20" dirty="0"/>
              <a:t>water </a:t>
            </a:r>
            <a:r>
              <a:rPr spc="-10" dirty="0"/>
              <a:t>supply</a:t>
            </a:r>
            <a:r>
              <a:rPr spc="55" dirty="0"/>
              <a:t> </a:t>
            </a:r>
            <a:r>
              <a:rPr spc="-25" dirty="0"/>
              <a:t>reliability.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30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</a:t>
            </a:r>
            <a:r>
              <a:rPr sz="4400" spc="-70" dirty="0"/>
              <a:t> </a:t>
            </a:r>
            <a:r>
              <a:rPr sz="4400" spc="-20" dirty="0"/>
              <a:t>CLOSING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969500" cy="3138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spc="-15" dirty="0">
                <a:latin typeface="Calibri"/>
                <a:cs typeface="Calibri"/>
              </a:rPr>
              <a:t>FORSEEABLE </a:t>
            </a:r>
            <a:r>
              <a:rPr sz="2800" spc="-6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THE MINE’S </a:t>
            </a:r>
            <a:r>
              <a:rPr sz="2800" spc="-30" dirty="0">
                <a:latin typeface="Calibri"/>
                <a:cs typeface="Calibri"/>
              </a:rPr>
              <a:t>OPERATION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LEAD </a:t>
            </a:r>
            <a:r>
              <a:rPr sz="2800" spc="-45" dirty="0">
                <a:latin typeface="Calibri"/>
                <a:cs typeface="Calibri"/>
              </a:rPr>
              <a:t>TO</a:t>
            </a:r>
            <a:r>
              <a:rPr sz="2800" spc="20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15" dirty="0">
                <a:latin typeface="Calibri"/>
                <a:cs typeface="Calibri"/>
              </a:rPr>
              <a:t>DECLINING </a:t>
            </a:r>
            <a:r>
              <a:rPr sz="2800" spc="-75" dirty="0">
                <a:latin typeface="Calibri"/>
                <a:cs typeface="Calibri"/>
              </a:rPr>
              <a:t>WATER </a:t>
            </a:r>
            <a:r>
              <a:rPr sz="2800" spc="-40" dirty="0">
                <a:latin typeface="Calibri"/>
                <a:cs typeface="Calibri"/>
              </a:rPr>
              <a:t>TABLE. </a:t>
            </a:r>
            <a:r>
              <a:rPr sz="2800" spc="-5" dirty="0">
                <a:latin typeface="Calibri"/>
                <a:cs typeface="Calibri"/>
              </a:rPr>
              <a:t>(Up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5 </a:t>
            </a:r>
            <a:r>
              <a:rPr sz="2800" spc="-15" dirty="0">
                <a:latin typeface="Calibri"/>
                <a:cs typeface="Calibri"/>
              </a:rPr>
              <a:t>metres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EES)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IT IS ALSO </a:t>
            </a:r>
            <a:r>
              <a:rPr sz="2800" spc="-15" dirty="0">
                <a:latin typeface="Calibri"/>
                <a:cs typeface="Calibri"/>
              </a:rPr>
              <a:t>FORSEEABLE </a:t>
            </a:r>
            <a:r>
              <a:rPr sz="2800" spc="-60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MITCHELL </a:t>
            </a:r>
            <a:r>
              <a:rPr sz="2800" spc="-5" dirty="0">
                <a:latin typeface="Calibri"/>
                <a:cs typeface="Calibri"/>
              </a:rPr>
              <a:t>RIVER AND GIPPSLAND  </a:t>
            </a:r>
            <a:r>
              <a:rPr sz="2800" spc="-10" dirty="0">
                <a:latin typeface="Calibri"/>
                <a:cs typeface="Calibri"/>
              </a:rPr>
              <a:t>LAKES </a:t>
            </a:r>
            <a:r>
              <a:rPr sz="2800" spc="-5" dirty="0">
                <a:latin typeface="Calibri"/>
                <a:cs typeface="Calibri"/>
              </a:rPr>
              <a:t>WILL BE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CONTAMINATED.</a:t>
            </a:r>
            <a:endParaRPr sz="2800">
              <a:latin typeface="Calibri"/>
              <a:cs typeface="Calibri"/>
            </a:endParaRPr>
          </a:p>
          <a:p>
            <a:pPr marL="241300" marR="69850" indent="-229235">
              <a:lnSpc>
                <a:spcPts val="3020"/>
              </a:lnSpc>
              <a:spcBef>
                <a:spcPts val="1005"/>
              </a:spcBef>
              <a:tabLst>
                <a:tab pos="321945" algn="l"/>
              </a:tabLst>
            </a:pPr>
            <a:r>
              <a:rPr sz="2800" spc="-5" dirty="0">
                <a:latin typeface="Arial"/>
                <a:cs typeface="Arial"/>
              </a:rPr>
              <a:t>•		</a:t>
            </a:r>
            <a:r>
              <a:rPr sz="2800" spc="-5" dirty="0">
                <a:latin typeface="Calibri"/>
                <a:cs typeface="Calibri"/>
              </a:rPr>
              <a:t>IT IS UP </a:t>
            </a:r>
            <a:r>
              <a:rPr sz="2800" spc="-4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KALBAR </a:t>
            </a:r>
            <a:r>
              <a:rPr sz="2800" spc="-4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PROVE </a:t>
            </a:r>
            <a:r>
              <a:rPr sz="2800" spc="-60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MINE WILL </a:t>
            </a:r>
            <a:r>
              <a:rPr sz="2800" spc="-3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DAMAGE 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35" dirty="0">
                <a:latin typeface="Calibri"/>
                <a:cs typeface="Calibri"/>
              </a:rPr>
              <a:t>ENVIRONMENT, </a:t>
            </a:r>
            <a:r>
              <a:rPr sz="2800" spc="-10" dirty="0">
                <a:latin typeface="Calibri"/>
                <a:cs typeface="Calibri"/>
              </a:rPr>
              <a:t>BUSINESSES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COMMUNITIES.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THEY </a:t>
            </a:r>
            <a:r>
              <a:rPr sz="2800" spc="-35" dirty="0">
                <a:latin typeface="Calibri"/>
                <a:cs typeface="Calibri"/>
              </a:rPr>
              <a:t>HAVE </a:t>
            </a:r>
            <a:r>
              <a:rPr sz="2800" spc="-30" dirty="0">
                <a:latin typeface="Calibri"/>
                <a:cs typeface="Calibri"/>
              </a:rPr>
              <a:t>NOT </a:t>
            </a:r>
            <a:r>
              <a:rPr sz="2800" spc="-10" dirty="0">
                <a:latin typeface="Calibri"/>
                <a:cs typeface="Calibri"/>
              </a:rPr>
              <a:t>DONE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105" dirty="0">
                <a:latin typeface="Calibri"/>
                <a:cs typeface="Calibri"/>
              </a:rPr>
              <a:t>THAT.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897191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spc="-5" dirty="0"/>
              <a:t>IF </a:t>
            </a:r>
            <a:r>
              <a:rPr sz="4400" dirty="0"/>
              <a:t>THE </a:t>
            </a:r>
            <a:r>
              <a:rPr sz="4400" spc="-5" dirty="0"/>
              <a:t>FINGERBOARDS </a:t>
            </a:r>
            <a:r>
              <a:rPr sz="4400" dirty="0"/>
              <a:t>MINE </a:t>
            </a:r>
            <a:r>
              <a:rPr sz="4400" spc="-10" dirty="0"/>
              <a:t>PROCEEDS  </a:t>
            </a:r>
            <a:r>
              <a:rPr sz="4400" spc="-5" dirty="0"/>
              <a:t>IT IS </a:t>
            </a:r>
            <a:r>
              <a:rPr sz="4400" spc="-15" dirty="0"/>
              <a:t>FORSEEABLE</a:t>
            </a:r>
            <a:r>
              <a:rPr sz="4400" spc="-35" dirty="0"/>
              <a:t> </a:t>
            </a:r>
            <a:r>
              <a:rPr sz="4400" spc="-140" dirty="0"/>
              <a:t>THAT: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309860" cy="38633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30" dirty="0">
                <a:latin typeface="Calibri"/>
                <a:cs typeface="Calibri"/>
              </a:rPr>
              <a:t>Vegetable </a:t>
            </a:r>
            <a:r>
              <a:rPr sz="2800" spc="-20" dirty="0">
                <a:latin typeface="Calibri"/>
                <a:cs typeface="Calibri"/>
              </a:rPr>
              <a:t>crops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contaminated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0" dirty="0">
                <a:latin typeface="Calibri"/>
                <a:cs typeface="Calibri"/>
              </a:rPr>
              <a:t>dust from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stockpiles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Contaminated vegetables </a:t>
            </a:r>
            <a:r>
              <a:rPr sz="2800" spc="-1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rejected </a:t>
            </a:r>
            <a:r>
              <a:rPr sz="2800" spc="-15" dirty="0">
                <a:latin typeface="Calibri"/>
                <a:cs typeface="Calibri"/>
              </a:rPr>
              <a:t>by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supermarkets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Growers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paid </a:t>
            </a:r>
            <a:r>
              <a:rPr sz="2800" spc="-5" dirty="0">
                <a:latin typeface="Calibri"/>
                <a:cs typeface="Calibri"/>
              </a:rPr>
              <a:t>and will also </a:t>
            </a:r>
            <a:r>
              <a:rPr sz="2800" spc="-10" dirty="0">
                <a:latin typeface="Calibri"/>
                <a:cs typeface="Calibri"/>
              </a:rPr>
              <a:t>bear transport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costs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5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Growers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55" dirty="0">
                <a:latin typeface="Calibri"/>
                <a:cs typeface="Calibri"/>
              </a:rPr>
              <a:t>suffer, </a:t>
            </a:r>
            <a:r>
              <a:rPr sz="2800" spc="-5" dirty="0">
                <a:latin typeface="Calibri"/>
                <a:cs typeface="Calibri"/>
              </a:rPr>
              <a:t>thousands, </a:t>
            </a:r>
            <a:r>
              <a:rPr sz="2800" spc="-15" dirty="0">
                <a:latin typeface="Calibri"/>
                <a:cs typeface="Calibri"/>
              </a:rPr>
              <a:t>hundreds </a:t>
            </a:r>
            <a:r>
              <a:rPr sz="2800" spc="-5" dirty="0">
                <a:latin typeface="Calibri"/>
                <a:cs typeface="Calibri"/>
              </a:rPr>
              <a:t>of thousands and </a:t>
            </a:r>
            <a:r>
              <a:rPr sz="2800" spc="-10" dirty="0">
                <a:latin typeface="Calibri"/>
                <a:cs typeface="Calibri"/>
              </a:rPr>
              <a:t>millions of  </a:t>
            </a:r>
            <a:r>
              <a:rPr sz="2800" spc="-15" dirty="0">
                <a:latin typeface="Calibri"/>
                <a:cs typeface="Calibri"/>
              </a:rPr>
              <a:t>dollars </a:t>
            </a:r>
            <a:r>
              <a:rPr sz="2800" spc="-5" dirty="0">
                <a:latin typeface="Calibri"/>
                <a:cs typeface="Calibri"/>
              </a:rPr>
              <a:t>in losses and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costs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These </a:t>
            </a:r>
            <a:r>
              <a:rPr sz="2800" spc="-10" dirty="0">
                <a:latin typeface="Calibri"/>
                <a:cs typeface="Calibri"/>
              </a:rPr>
              <a:t>businesses </a:t>
            </a:r>
            <a:r>
              <a:rPr sz="2800" spc="-5" dirty="0">
                <a:latin typeface="Calibri"/>
                <a:cs typeface="Calibri"/>
              </a:rPr>
              <a:t>will sue </a:t>
            </a:r>
            <a:r>
              <a:rPr sz="2800" spc="-45" dirty="0">
                <a:latin typeface="Calibri"/>
                <a:cs typeface="Calibri"/>
              </a:rPr>
              <a:t>Kalbar, </a:t>
            </a:r>
            <a:r>
              <a:rPr sz="2800" spc="-5" dirty="0">
                <a:latin typeface="Calibri"/>
                <a:cs typeface="Calibri"/>
              </a:rPr>
              <a:t>its </a:t>
            </a:r>
            <a:r>
              <a:rPr sz="2800" spc="-20" dirty="0">
                <a:latin typeface="Calibri"/>
                <a:cs typeface="Calibri"/>
              </a:rPr>
              <a:t>Directors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Executives</a:t>
            </a:r>
            <a:endParaRPr sz="2800">
              <a:latin typeface="Calibri"/>
              <a:cs typeface="Calibri"/>
            </a:endParaRPr>
          </a:p>
          <a:p>
            <a:pPr marL="241300" marR="687070" indent="-229235">
              <a:lnSpc>
                <a:spcPts val="3020"/>
              </a:lnSpc>
              <a:spcBef>
                <a:spcPts val="1045"/>
              </a:spcBef>
              <a:tabLst>
                <a:tab pos="5003165" algn="l"/>
              </a:tabLst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government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those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who	</a:t>
            </a:r>
            <a:r>
              <a:rPr sz="2800" spc="-10" dirty="0">
                <a:latin typeface="Calibri"/>
                <a:cs typeface="Calibri"/>
              </a:rPr>
              <a:t>authorised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mine </a:t>
            </a:r>
            <a:r>
              <a:rPr sz="2800" spc="-5" dirty="0">
                <a:latin typeface="Calibri"/>
                <a:cs typeface="Calibri"/>
              </a:rPr>
              <a:t>will also </a:t>
            </a:r>
            <a:r>
              <a:rPr sz="2800" spc="-10" dirty="0">
                <a:latin typeface="Calibri"/>
                <a:cs typeface="Calibri"/>
              </a:rPr>
              <a:t>be  sued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4966"/>
            <a:ext cx="5870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35" dirty="0"/>
              <a:t>IT’S </a:t>
            </a:r>
            <a:r>
              <a:rPr sz="4400" spc="-50" dirty="0"/>
              <a:t>NOT </a:t>
            </a:r>
            <a:r>
              <a:rPr sz="4400" spc="-10" dirty="0"/>
              <a:t>ROCKET</a:t>
            </a:r>
            <a:r>
              <a:rPr sz="4400" spc="-60" dirty="0"/>
              <a:t> </a:t>
            </a:r>
            <a:r>
              <a:rPr sz="4400" dirty="0"/>
              <a:t>SCIENCE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70490" cy="416115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330200" indent="-229235">
              <a:lnSpc>
                <a:spcPts val="2690"/>
              </a:lnSpc>
              <a:spcBef>
                <a:spcPts val="745"/>
              </a:spcBef>
              <a:tabLst>
                <a:tab pos="1646555" algn="l"/>
              </a:tabLst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Calibri"/>
                <a:cs typeface="Calibri"/>
              </a:rPr>
              <a:t>Opencut	</a:t>
            </a:r>
            <a:r>
              <a:rPr sz="2800" spc="-10" dirty="0">
                <a:latin typeface="Calibri"/>
                <a:cs typeface="Calibri"/>
              </a:rPr>
              <a:t>mining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stockpiles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20" dirty="0">
                <a:latin typeface="Calibri"/>
                <a:cs typeface="Calibri"/>
              </a:rPr>
              <a:t>generate dust 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blown </a:t>
            </a:r>
            <a:r>
              <a:rPr sz="2800" spc="-15" dirty="0">
                <a:latin typeface="Calibri"/>
                <a:cs typeface="Calibri"/>
              </a:rPr>
              <a:t>over  crops, </a:t>
            </a:r>
            <a:r>
              <a:rPr sz="2800" spc="-10" dirty="0">
                <a:latin typeface="Calibri"/>
                <a:cs typeface="Calibri"/>
              </a:rPr>
              <a:t>Lindenow </a:t>
            </a:r>
            <a:r>
              <a:rPr sz="2800" spc="-5" dirty="0">
                <a:latin typeface="Calibri"/>
                <a:cs typeface="Calibri"/>
              </a:rPr>
              <a:t>and the Bairnsdale </a:t>
            </a:r>
            <a:r>
              <a:rPr sz="2800" spc="-20" dirty="0">
                <a:latin typeface="Calibri"/>
                <a:cs typeface="Calibri"/>
              </a:rPr>
              <a:t>water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storage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been television documentaries </a:t>
            </a:r>
            <a:r>
              <a:rPr sz="2800" spc="-20" dirty="0">
                <a:latin typeface="Calibri"/>
                <a:cs typeface="Calibri"/>
              </a:rPr>
              <a:t>illustrating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dust</a:t>
            </a:r>
            <a:r>
              <a:rPr sz="2800" spc="3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issues.</a:t>
            </a:r>
            <a:endParaRPr sz="2800">
              <a:latin typeface="Calibri"/>
              <a:cs typeface="Calibri"/>
            </a:endParaRPr>
          </a:p>
          <a:p>
            <a:pPr marL="241300" marR="466090" indent="-229235">
              <a:lnSpc>
                <a:spcPts val="2690"/>
              </a:lnSpc>
              <a:spcBef>
                <a:spcPts val="98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Wind can </a:t>
            </a:r>
            <a:r>
              <a:rPr sz="2800" spc="-15" dirty="0">
                <a:latin typeface="Calibri"/>
                <a:cs typeface="Calibri"/>
              </a:rPr>
              <a:t>vary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30" dirty="0">
                <a:latin typeface="Calibri"/>
                <a:cs typeface="Calibri"/>
              </a:rPr>
              <a:t>breeze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gale </a:t>
            </a:r>
            <a:r>
              <a:rPr sz="2800" spc="-5" dirty="0">
                <a:latin typeface="Calibri"/>
                <a:cs typeface="Calibri"/>
              </a:rPr>
              <a:t>leading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variations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distance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quantity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dust </a:t>
            </a:r>
            <a:r>
              <a:rPr sz="2800" spc="-10" dirty="0">
                <a:latin typeface="Calibri"/>
                <a:cs typeface="Calibri"/>
              </a:rPr>
              <a:t>carried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deposited.</a:t>
            </a:r>
            <a:endParaRPr sz="2800">
              <a:latin typeface="Calibri"/>
              <a:cs typeface="Calibri"/>
            </a:endParaRPr>
          </a:p>
          <a:p>
            <a:pPr marL="241300" marR="501015" indent="-229235">
              <a:lnSpc>
                <a:spcPct val="80000"/>
              </a:lnSpc>
              <a:spcBef>
                <a:spcPts val="101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 </a:t>
            </a:r>
            <a:r>
              <a:rPr sz="2800" spc="-10" dirty="0">
                <a:latin typeface="Calibri"/>
                <a:cs typeface="Calibri"/>
              </a:rPr>
              <a:t>question </a:t>
            </a:r>
            <a:r>
              <a:rPr sz="2800" spc="-5" dirty="0">
                <a:latin typeface="Calibri"/>
                <a:cs typeface="Calibri"/>
              </a:rPr>
              <a:t>whether the </a:t>
            </a:r>
            <a:r>
              <a:rPr sz="2800" spc="-15" dirty="0">
                <a:latin typeface="Calibri"/>
                <a:cs typeface="Calibri"/>
              </a:rPr>
              <a:t>EES </a:t>
            </a:r>
            <a:r>
              <a:rPr sz="2800" spc="-10" dirty="0">
                <a:latin typeface="Calibri"/>
                <a:cs typeface="Calibri"/>
              </a:rPr>
              <a:t>has adequately measured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quantity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distance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dust </a:t>
            </a:r>
            <a:r>
              <a:rPr sz="2800" spc="-10" dirty="0">
                <a:latin typeface="Calibri"/>
                <a:cs typeface="Calibri"/>
              </a:rPr>
              <a:t>that would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carried.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There are </a:t>
            </a:r>
            <a:r>
              <a:rPr sz="2800" spc="-10" dirty="0">
                <a:latin typeface="Calibri"/>
                <a:cs typeface="Calibri"/>
              </a:rPr>
              <a:t>365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5" dirty="0">
                <a:latin typeface="Calibri"/>
                <a:cs typeface="Calibri"/>
              </a:rPr>
              <a:t>year over </a:t>
            </a:r>
            <a:r>
              <a:rPr sz="2800" spc="-5" dirty="0">
                <a:latin typeface="Calibri"/>
                <a:cs typeface="Calibri"/>
              </a:rPr>
              <a:t>72000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5" dirty="0">
                <a:latin typeface="Calibri"/>
                <a:cs typeface="Calibri"/>
              </a:rPr>
              <a:t>in the 20 </a:t>
            </a:r>
            <a:r>
              <a:rPr sz="2800" spc="-15" dirty="0">
                <a:latin typeface="Calibri"/>
                <a:cs typeface="Calibri"/>
              </a:rPr>
              <a:t>year </a:t>
            </a:r>
            <a:r>
              <a:rPr sz="2800" spc="-5" dirty="0">
                <a:latin typeface="Calibri"/>
                <a:cs typeface="Calibri"/>
              </a:rPr>
              <a:t>mine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life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It’s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question </a:t>
            </a:r>
            <a:r>
              <a:rPr sz="2800" spc="-5" dirty="0">
                <a:latin typeface="Calibri"/>
                <a:cs typeface="Calibri"/>
              </a:rPr>
              <a:t>of if </a:t>
            </a:r>
            <a:r>
              <a:rPr sz="2800" spc="-10" dirty="0">
                <a:latin typeface="Calibri"/>
                <a:cs typeface="Calibri"/>
              </a:rPr>
              <a:t>but </a:t>
            </a:r>
            <a:r>
              <a:rPr sz="2800" spc="-15" dirty="0">
                <a:latin typeface="Calibri"/>
                <a:cs typeface="Calibri"/>
              </a:rPr>
              <a:t>how </a:t>
            </a:r>
            <a:r>
              <a:rPr sz="2800" spc="-10" dirty="0">
                <a:latin typeface="Calibri"/>
                <a:cs typeface="Calibri"/>
              </a:rPr>
              <a:t>often </a:t>
            </a:r>
            <a:r>
              <a:rPr sz="2800" spc="-15" dirty="0">
                <a:latin typeface="Calibri"/>
                <a:cs typeface="Calibri"/>
              </a:rPr>
              <a:t>crops, </a:t>
            </a:r>
            <a:r>
              <a:rPr sz="2800" spc="-20" dirty="0">
                <a:latin typeface="Calibri"/>
                <a:cs typeface="Calibri"/>
              </a:rPr>
              <a:t>rooftops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water</a:t>
            </a:r>
            <a:r>
              <a:rPr sz="2800" spc="3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will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contaminated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77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Joining the</a:t>
            </a:r>
            <a:r>
              <a:rPr sz="4400" spc="-60" dirty="0"/>
              <a:t> </a:t>
            </a:r>
            <a:r>
              <a:rPr sz="4400" spc="5" dirty="0"/>
              <a:t>dots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339705" cy="38633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A head of </a:t>
            </a:r>
            <a:r>
              <a:rPr sz="2800" spc="-10" dirty="0">
                <a:latin typeface="Calibri"/>
                <a:cs typeface="Calibri"/>
              </a:rPr>
              <a:t>lettuce </a:t>
            </a:r>
            <a:r>
              <a:rPr sz="2800" spc="-30" dirty="0">
                <a:latin typeface="Calibri"/>
                <a:cs typeface="Calibri"/>
              </a:rPr>
              <a:t>takes </a:t>
            </a:r>
            <a:r>
              <a:rPr sz="2800" spc="-5" dirty="0">
                <a:latin typeface="Calibri"/>
                <a:cs typeface="Calibri"/>
              </a:rPr>
              <a:t>65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120 </a:t>
            </a:r>
            <a:r>
              <a:rPr sz="2800" spc="-25" dirty="0">
                <a:latin typeface="Calibri"/>
                <a:cs typeface="Calibri"/>
              </a:rPr>
              <a:t>days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planting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harvest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Broccoli </a:t>
            </a:r>
            <a:r>
              <a:rPr sz="2800" spc="-5" dirty="0">
                <a:latin typeface="Calibri"/>
                <a:cs typeface="Calibri"/>
              </a:rPr>
              <a:t>48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115 </a:t>
            </a:r>
            <a:r>
              <a:rPr sz="2800" spc="-20" dirty="0">
                <a:latin typeface="Calibri"/>
                <a:cs typeface="Calibri"/>
              </a:rPr>
              <a:t>days, </a:t>
            </a:r>
            <a:r>
              <a:rPr sz="2800" spc="-10" dirty="0">
                <a:latin typeface="Calibri"/>
                <a:cs typeface="Calibri"/>
              </a:rPr>
              <a:t>cauliflower </a:t>
            </a:r>
            <a:r>
              <a:rPr sz="2800" spc="-5" dirty="0">
                <a:latin typeface="Calibri"/>
                <a:cs typeface="Calibri"/>
              </a:rPr>
              <a:t>55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100, </a:t>
            </a:r>
            <a:r>
              <a:rPr sz="2800" spc="-10" dirty="0">
                <a:latin typeface="Calibri"/>
                <a:cs typeface="Calibri"/>
              </a:rPr>
              <a:t>cabbage </a:t>
            </a:r>
            <a:r>
              <a:rPr sz="2800" spc="-5" dirty="0">
                <a:latin typeface="Calibri"/>
                <a:cs typeface="Calibri"/>
              </a:rPr>
              <a:t>70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120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dust migrates into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plant </a:t>
            </a: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5" dirty="0">
                <a:latin typeface="Calibri"/>
                <a:cs typeface="Calibri"/>
              </a:rPr>
              <a:t>its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growth</a:t>
            </a:r>
            <a:endParaRPr sz="2800">
              <a:latin typeface="Calibri"/>
              <a:cs typeface="Calibri"/>
            </a:endParaRPr>
          </a:p>
          <a:p>
            <a:pPr marL="241300" marR="1023619" indent="-229235">
              <a:lnSpc>
                <a:spcPts val="3020"/>
              </a:lnSpc>
              <a:spcBef>
                <a:spcPts val="105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5" dirty="0">
                <a:latin typeface="Calibri"/>
                <a:cs typeface="Calibri"/>
              </a:rPr>
              <a:t>vegetables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delivered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5" dirty="0">
                <a:latin typeface="Calibri"/>
                <a:cs typeface="Calibri"/>
              </a:rPr>
              <a:t>store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sample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selected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spc="-10" dirty="0">
                <a:latin typeface="Calibri"/>
                <a:cs typeface="Calibri"/>
              </a:rPr>
              <a:t>evaluation.</a:t>
            </a:r>
            <a:endParaRPr sz="2800">
              <a:latin typeface="Calibri"/>
              <a:cs typeface="Calibri"/>
            </a:endParaRPr>
          </a:p>
          <a:p>
            <a:pPr marL="241300" marR="1163320" indent="-229235">
              <a:lnSpc>
                <a:spcPts val="303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contamination </a:t>
            </a:r>
            <a:r>
              <a:rPr sz="2800" spc="-5" dirty="0">
                <a:latin typeface="Calibri"/>
                <a:cs typeface="Calibri"/>
              </a:rPr>
              <a:t>in the sample, the whole </a:t>
            </a:r>
            <a:r>
              <a:rPr sz="2800" spc="-10" dirty="0">
                <a:latin typeface="Calibri"/>
                <a:cs typeface="Calibri"/>
              </a:rPr>
              <a:t>shipment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rejected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0" dirty="0">
                <a:latin typeface="Calibri"/>
                <a:cs typeface="Calibri"/>
              </a:rPr>
              <a:t>this happens </a:t>
            </a:r>
            <a:r>
              <a:rPr sz="2800" spc="-20" dirty="0">
                <a:latin typeface="Calibri"/>
                <a:cs typeface="Calibri"/>
              </a:rPr>
              <a:t>several </a:t>
            </a:r>
            <a:r>
              <a:rPr sz="2800" spc="-5" dirty="0">
                <a:latin typeface="Calibri"/>
                <a:cs typeface="Calibri"/>
              </a:rPr>
              <a:t>times, the </a:t>
            </a:r>
            <a:r>
              <a:rPr sz="2800" spc="-10" dirty="0">
                <a:latin typeface="Calibri"/>
                <a:cs typeface="Calibri"/>
              </a:rPr>
              <a:t>supply </a:t>
            </a:r>
            <a:r>
              <a:rPr sz="2800" spc="-20" dirty="0">
                <a:latin typeface="Calibri"/>
                <a:cs typeface="Calibri"/>
              </a:rPr>
              <a:t>contract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terminated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2904"/>
            <a:ext cx="5611495" cy="1170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029"/>
              </a:lnSpc>
              <a:spcBef>
                <a:spcPts val="100"/>
              </a:spcBef>
            </a:pPr>
            <a:r>
              <a:rPr sz="3600" spc="-20" dirty="0"/>
              <a:t>From </a:t>
            </a:r>
            <a:r>
              <a:rPr sz="3600" dirty="0"/>
              <a:t>the </a:t>
            </a:r>
            <a:r>
              <a:rPr sz="3600" spc="-20" dirty="0"/>
              <a:t>Environmental</a:t>
            </a:r>
            <a:r>
              <a:rPr sz="3600" spc="-15" dirty="0"/>
              <a:t> </a:t>
            </a:r>
            <a:r>
              <a:rPr sz="3600" dirty="0"/>
              <a:t>Study</a:t>
            </a:r>
            <a:endParaRPr sz="3600"/>
          </a:p>
          <a:p>
            <a:pPr marL="12700">
              <a:lnSpc>
                <a:spcPts val="4990"/>
              </a:lnSpc>
            </a:pPr>
            <a:r>
              <a:rPr sz="4400" spc="-5" dirty="0"/>
              <a:t>Non Compliance</a:t>
            </a:r>
            <a:r>
              <a:rPr sz="4400" spc="10" dirty="0"/>
              <a:t> </a:t>
            </a:r>
            <a:r>
              <a:rPr sz="4400" spc="-20" dirty="0"/>
              <a:t>costs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909699"/>
            <a:ext cx="10302240" cy="36036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40"/>
              </a:spcBef>
            </a:pPr>
            <a:r>
              <a:rPr sz="2000" dirty="0">
                <a:latin typeface="Arial"/>
                <a:cs typeface="Arial"/>
              </a:rPr>
              <a:t>Non-compliance with a certification scheme, through a </a:t>
            </a:r>
            <a:r>
              <a:rPr sz="2000" spc="-5" dirty="0">
                <a:latin typeface="Arial"/>
                <a:cs typeface="Arial"/>
              </a:rPr>
              <a:t>failed </a:t>
            </a:r>
            <a:r>
              <a:rPr sz="2000" dirty="0">
                <a:latin typeface="Arial"/>
                <a:cs typeface="Arial"/>
              </a:rPr>
              <a:t>audit or repeated product  rejection by major retailers (e.g. foreign bodies or contaminants), could prevent producers  from supplying particular lines of produce or lose their status as an approved supplier  </a:t>
            </a:r>
            <a:r>
              <a:rPr sz="2000" spc="-5" dirty="0">
                <a:latin typeface="Arial"/>
                <a:cs typeface="Arial"/>
              </a:rPr>
              <a:t>(Woolworths, </a:t>
            </a:r>
            <a:r>
              <a:rPr sz="2000" dirty="0">
                <a:latin typeface="Arial"/>
                <a:cs typeface="Arial"/>
              </a:rPr>
              <a:t>Coles, IGA). The latter would render a producer unable to supply any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produce  line at all. The market power of the major retail chains in Australia is concentrated and  competition to supply vegetables to local and export markets is strong.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loss </a:t>
            </a:r>
            <a:r>
              <a:rPr sz="2000" b="1" dirty="0">
                <a:latin typeface="Arial"/>
                <a:cs typeface="Arial"/>
              </a:rPr>
              <a:t>of food  safety accreditation </a:t>
            </a:r>
            <a:r>
              <a:rPr sz="2000" b="1" spc="5" dirty="0">
                <a:latin typeface="Arial"/>
                <a:cs typeface="Arial"/>
              </a:rPr>
              <a:t>would </a:t>
            </a:r>
            <a:r>
              <a:rPr sz="2000" b="1" dirty="0">
                <a:latin typeface="Arial"/>
                <a:cs typeface="Arial"/>
              </a:rPr>
              <a:t>likely result in an instant loss of sales and seriously</a:t>
            </a:r>
            <a:r>
              <a:rPr sz="2000" b="1" spc="-2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affect  businesses that rely on </a:t>
            </a:r>
            <a:r>
              <a:rPr sz="2000" b="1" spc="-5" dirty="0">
                <a:latin typeface="Arial"/>
                <a:cs typeface="Arial"/>
              </a:rPr>
              <a:t>large </a:t>
            </a:r>
            <a:r>
              <a:rPr sz="2000" b="1" dirty="0">
                <a:latin typeface="Arial"/>
                <a:cs typeface="Arial"/>
              </a:rPr>
              <a:t>scale sales to a small number of dominant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customers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43180">
              <a:lnSpc>
                <a:spcPts val="2160"/>
              </a:lnSpc>
              <a:spcBef>
                <a:spcPts val="1670"/>
              </a:spcBef>
            </a:pPr>
            <a:r>
              <a:rPr sz="2000" dirty="0">
                <a:latin typeface="Arial"/>
                <a:cs typeface="Arial"/>
              </a:rPr>
              <a:t>Domestic wholesale markets would also be unable to accept produce without a minimum  level of food safety accreditation and/or if the quality of the produce has been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compromised  (appearance, taste, shelf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life).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836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Flow </a:t>
            </a:r>
            <a:r>
              <a:rPr sz="4400" dirty="0"/>
              <a:t>on</a:t>
            </a:r>
            <a:r>
              <a:rPr sz="4400" spc="-55" dirty="0"/>
              <a:t> </a:t>
            </a:r>
            <a:r>
              <a:rPr sz="4400" dirty="0"/>
              <a:t>impacts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39705" cy="365061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288925" indent="-229235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Growers </a:t>
            </a:r>
            <a:r>
              <a:rPr sz="2800" spc="-10" dirty="0">
                <a:latin typeface="Calibri"/>
                <a:cs typeface="Calibri"/>
              </a:rPr>
              <a:t>employ </a:t>
            </a:r>
            <a:r>
              <a:rPr sz="2800" spc="-15" dirty="0">
                <a:latin typeface="Calibri"/>
                <a:cs typeface="Calibri"/>
              </a:rPr>
              <a:t>hundreds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workers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plant, </a:t>
            </a:r>
            <a:r>
              <a:rPr sz="2800" spc="-5" dirty="0">
                <a:latin typeface="Calibri"/>
                <a:cs typeface="Calibri"/>
              </a:rPr>
              <a:t>weed, </a:t>
            </a:r>
            <a:r>
              <a:rPr sz="2800" spc="-55" dirty="0">
                <a:latin typeface="Calibri"/>
                <a:cs typeface="Calibri"/>
              </a:rPr>
              <a:t>water, </a:t>
            </a:r>
            <a:r>
              <a:rPr sz="2800" spc="-15" dirty="0">
                <a:latin typeface="Calibri"/>
                <a:cs typeface="Calibri"/>
              </a:rPr>
              <a:t>harvest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process vegetables. </a:t>
            </a:r>
            <a:r>
              <a:rPr sz="2800" spc="-5" dirty="0">
                <a:latin typeface="Calibri"/>
                <a:cs typeface="Calibri"/>
              </a:rPr>
              <a:t>ALL OF </a:t>
            </a:r>
            <a:r>
              <a:rPr sz="2800" spc="-10" dirty="0">
                <a:latin typeface="Calibri"/>
                <a:cs typeface="Calibri"/>
              </a:rPr>
              <a:t>THESE JOBS </a:t>
            </a:r>
            <a:r>
              <a:rPr sz="2800" spc="-5" dirty="0">
                <a:latin typeface="Calibri"/>
                <a:cs typeface="Calibri"/>
              </a:rPr>
              <a:t>ARE </a:t>
            </a:r>
            <a:r>
              <a:rPr sz="2800" spc="-110" dirty="0">
                <a:latin typeface="Calibri"/>
                <a:cs typeface="Calibri"/>
              </a:rPr>
              <a:t>AT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RISK.</a:t>
            </a:r>
            <a:endParaRPr sz="2800">
              <a:latin typeface="Calibri"/>
              <a:cs typeface="Calibri"/>
            </a:endParaRPr>
          </a:p>
          <a:p>
            <a:pPr marL="241300" marR="827405" indent="-229235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Downstream there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transport </a:t>
            </a:r>
            <a:r>
              <a:rPr sz="2800" spc="-5" dirty="0">
                <a:latin typeface="Calibri"/>
                <a:cs typeface="Calibri"/>
              </a:rPr>
              <a:t>businesses and </a:t>
            </a:r>
            <a:r>
              <a:rPr sz="2800" spc="-20" dirty="0">
                <a:latin typeface="Calibri"/>
                <a:cs typeface="Calibri"/>
              </a:rPr>
              <a:t>drivers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will  </a:t>
            </a:r>
            <a:r>
              <a:rPr sz="2800" spc="-25" dirty="0">
                <a:latin typeface="Calibri"/>
                <a:cs typeface="Calibri"/>
              </a:rPr>
              <a:t>suffer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5" dirty="0">
                <a:latin typeface="Calibri"/>
                <a:cs typeface="Calibri"/>
              </a:rPr>
              <a:t>contracts are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terminated.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40" dirty="0">
                <a:latin typeface="Calibri"/>
                <a:cs typeface="Calibri"/>
              </a:rPr>
              <a:t>Vegco </a:t>
            </a:r>
            <a:r>
              <a:rPr sz="2800" spc="-10" dirty="0">
                <a:latin typeface="Calibri"/>
                <a:cs typeface="Calibri"/>
              </a:rPr>
              <a:t>One Harvest, </a:t>
            </a:r>
            <a:r>
              <a:rPr sz="2800" spc="-5" dirty="0">
                <a:latin typeface="Calibri"/>
                <a:cs typeface="Calibri"/>
              </a:rPr>
              <a:t>will also be </a:t>
            </a:r>
            <a:r>
              <a:rPr sz="2800" spc="-10" dirty="0">
                <a:latin typeface="Calibri"/>
                <a:cs typeface="Calibri"/>
              </a:rPr>
              <a:t>impacted </a:t>
            </a:r>
            <a:r>
              <a:rPr sz="2800" spc="-15" dirty="0">
                <a:latin typeface="Calibri"/>
                <a:cs typeface="Calibri"/>
              </a:rPr>
              <a:t>by contaminated </a:t>
            </a:r>
            <a:r>
              <a:rPr sz="2800" spc="-10" dirty="0">
                <a:latin typeface="Calibri"/>
                <a:cs typeface="Calibri"/>
              </a:rPr>
              <a:t>supply </a:t>
            </a:r>
            <a:r>
              <a:rPr sz="2800" spc="-5" dirty="0">
                <a:latin typeface="Calibri"/>
                <a:cs typeface="Calibri"/>
              </a:rPr>
              <a:t>and  will be </a:t>
            </a:r>
            <a:r>
              <a:rPr sz="2800" spc="-25" dirty="0">
                <a:latin typeface="Calibri"/>
                <a:cs typeface="Calibri"/>
              </a:rPr>
              <a:t>forced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change supply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processing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Queensland.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Dozens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local </a:t>
            </a:r>
            <a:r>
              <a:rPr sz="2800" spc="-30" dirty="0">
                <a:latin typeface="Calibri"/>
                <a:cs typeface="Calibri"/>
              </a:rPr>
              <a:t>workers </a:t>
            </a:r>
            <a:r>
              <a:rPr sz="2800" spc="-5" dirty="0">
                <a:latin typeface="Calibri"/>
                <a:cs typeface="Calibri"/>
              </a:rPr>
              <a:t>will lose their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jobs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Suppliers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all </a:t>
            </a:r>
            <a:r>
              <a:rPr sz="2800" spc="-5" dirty="0">
                <a:latin typeface="Calibri"/>
                <a:cs typeface="Calibri"/>
              </a:rPr>
              <a:t>of these businesses will also </a:t>
            </a:r>
            <a:r>
              <a:rPr sz="2800" spc="-25" dirty="0">
                <a:latin typeface="Calibri"/>
                <a:cs typeface="Calibri"/>
              </a:rPr>
              <a:t>suffer </a:t>
            </a:r>
            <a:r>
              <a:rPr sz="2800" spc="-10" dirty="0">
                <a:latin typeface="Calibri"/>
                <a:cs typeface="Calibri"/>
              </a:rPr>
              <a:t>reduced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income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0048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Detail</a:t>
            </a:r>
            <a:r>
              <a:rPr sz="4400" spc="-55" dirty="0"/>
              <a:t> </a:t>
            </a:r>
            <a:r>
              <a:rPr sz="4400" dirty="0"/>
              <a:t>lacking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95255" cy="340232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Kalbar’s </a:t>
            </a:r>
            <a:r>
              <a:rPr sz="2800" spc="-10" dirty="0">
                <a:latin typeface="Calibri"/>
                <a:cs typeface="Calibri"/>
              </a:rPr>
              <a:t>response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spc="-35" dirty="0">
                <a:latin typeface="Calibri"/>
                <a:cs typeface="Calibri"/>
              </a:rPr>
              <a:t>“We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5" dirty="0">
                <a:latin typeface="Calibri"/>
                <a:cs typeface="Calibri"/>
              </a:rPr>
              <a:t>talk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affected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farmers”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60" dirty="0">
                <a:latin typeface="Calibri"/>
                <a:cs typeface="Calibri"/>
              </a:rPr>
              <a:t>Talk </a:t>
            </a:r>
            <a:r>
              <a:rPr sz="2800" spc="-10" dirty="0">
                <a:latin typeface="Calibri"/>
                <a:cs typeface="Calibri"/>
              </a:rPr>
              <a:t>does not </a:t>
            </a:r>
            <a:r>
              <a:rPr sz="2800" spc="-25" dirty="0">
                <a:latin typeface="Calibri"/>
                <a:cs typeface="Calibri"/>
              </a:rPr>
              <a:t>pay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bills </a:t>
            </a:r>
            <a:r>
              <a:rPr sz="2800" spc="-5" dirty="0">
                <a:latin typeface="Calibri"/>
                <a:cs typeface="Calibri"/>
              </a:rPr>
              <a:t>or the </a:t>
            </a:r>
            <a:r>
              <a:rPr sz="2800" spc="-15" dirty="0">
                <a:latin typeface="Calibri"/>
                <a:cs typeface="Calibri"/>
              </a:rPr>
              <a:t>wages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sacked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workers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So much of </a:t>
            </a:r>
            <a:r>
              <a:rPr sz="2800" spc="-10" dirty="0">
                <a:latin typeface="Calibri"/>
                <a:cs typeface="Calibri"/>
              </a:rPr>
              <a:t>what </a:t>
            </a:r>
            <a:r>
              <a:rPr sz="2800" spc="-15" dirty="0">
                <a:latin typeface="Calibri"/>
                <a:cs typeface="Calibri"/>
              </a:rPr>
              <a:t>Kalbar proposes </a:t>
            </a:r>
            <a:r>
              <a:rPr sz="2800" spc="-10" dirty="0">
                <a:latin typeface="Calibri"/>
                <a:cs typeface="Calibri"/>
              </a:rPr>
              <a:t>lacks </a:t>
            </a:r>
            <a:r>
              <a:rPr sz="2800" spc="-15" dirty="0">
                <a:latin typeface="Calibri"/>
                <a:cs typeface="Calibri"/>
              </a:rPr>
              <a:t>detailed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written: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5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Assessment of </a:t>
            </a:r>
            <a:r>
              <a:rPr sz="2400" spc="-15" dirty="0">
                <a:latin typeface="Calibri"/>
                <a:cs typeface="Calibri"/>
              </a:rPr>
              <a:t>likely </a:t>
            </a:r>
            <a:r>
              <a:rPr sz="2400" dirty="0">
                <a:latin typeface="Calibri"/>
                <a:cs typeface="Calibri"/>
              </a:rPr>
              <a:t>impacts </a:t>
            </a:r>
            <a:r>
              <a:rPr sz="2400" spc="-5" dirty="0">
                <a:latin typeface="Calibri"/>
                <a:cs typeface="Calibri"/>
              </a:rPr>
              <a:t>under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2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scenarios</a:t>
            </a:r>
            <a:endParaRPr sz="2400">
              <a:latin typeface="Calibri"/>
              <a:cs typeface="Calibri"/>
            </a:endParaRPr>
          </a:p>
          <a:p>
            <a:pPr marL="698500" marR="5080" indent="-228600">
              <a:lnSpc>
                <a:spcPts val="2590"/>
              </a:lnSpc>
              <a:spcBef>
                <a:spcPts val="530"/>
              </a:spcBef>
              <a:tabLst>
                <a:tab pos="4228465" algn="l"/>
              </a:tabLst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Commitments</a:t>
            </a:r>
            <a:r>
              <a:rPr sz="2400" spc="2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automatic	</a:t>
            </a:r>
            <a:r>
              <a:rPr sz="2400" spc="-5" dirty="0">
                <a:latin typeface="Calibri"/>
                <a:cs typeface="Calibri"/>
              </a:rPr>
              <a:t>financial </a:t>
            </a:r>
            <a:r>
              <a:rPr sz="2400" spc="-10" dirty="0">
                <a:latin typeface="Calibri"/>
                <a:cs typeface="Calibri"/>
              </a:rPr>
              <a:t>compensation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5" dirty="0">
                <a:latin typeface="Calibri"/>
                <a:cs typeface="Calibri"/>
              </a:rPr>
              <a:t>likely event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crop  </a:t>
            </a:r>
            <a:r>
              <a:rPr sz="2400" spc="-10" dirty="0">
                <a:latin typeface="Calibri"/>
                <a:cs typeface="Calibri"/>
              </a:rPr>
              <a:t>contamination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740"/>
              </a:lnSpc>
              <a:spcBef>
                <a:spcPts val="180"/>
              </a:spcBef>
              <a:tabLst>
                <a:tab pos="2908935" algn="l"/>
                <a:tab pos="7198359" algn="l"/>
              </a:tabLst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90" dirty="0">
                <a:latin typeface="Arial"/>
                <a:cs typeface="Arial"/>
              </a:rPr>
              <a:t> </a:t>
            </a:r>
            <a:r>
              <a:rPr sz="2400" spc="-5" dirty="0">
                <a:latin typeface="Calibri"/>
                <a:cs typeface="Calibri"/>
              </a:rPr>
              <a:t>Commitments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	</a:t>
            </a:r>
            <a:r>
              <a:rPr sz="2400" spc="-10" dirty="0">
                <a:latin typeface="Calibri"/>
                <a:cs typeface="Calibri"/>
              </a:rPr>
              <a:t>automatic compensation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other	businesses and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40"/>
              </a:lnSpc>
            </a:pPr>
            <a:r>
              <a:rPr sz="2400" dirty="0">
                <a:latin typeface="Calibri"/>
                <a:cs typeface="Calibri"/>
              </a:rPr>
              <a:t>individuals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385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90" dirty="0"/>
              <a:t>CONSULTATION </a:t>
            </a:r>
            <a:r>
              <a:rPr sz="4400" spc="-5" dirty="0"/>
              <a:t>IS </a:t>
            </a:r>
            <a:r>
              <a:rPr sz="4400" spc="-45" dirty="0"/>
              <a:t>NOT</a:t>
            </a:r>
            <a:r>
              <a:rPr sz="4400" spc="15" dirty="0"/>
              <a:t> </a:t>
            </a:r>
            <a:r>
              <a:rPr sz="4400" spc="-10" dirty="0"/>
              <a:t>CONSENT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4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i="1" spc="-5" dirty="0">
                <a:latin typeface="Calibri"/>
                <a:cs typeface="Calibri"/>
              </a:rPr>
              <a:t>A </a:t>
            </a:r>
            <a:r>
              <a:rPr i="1" spc="-10" dirty="0">
                <a:latin typeface="Calibri"/>
                <a:cs typeface="Calibri"/>
              </a:rPr>
              <a:t>recent successful </a:t>
            </a:r>
            <a:r>
              <a:rPr i="1" spc="-5" dirty="0">
                <a:latin typeface="Calibri"/>
                <a:cs typeface="Calibri"/>
              </a:rPr>
              <a:t>appeal over the </a:t>
            </a:r>
            <a:r>
              <a:rPr i="1" spc="-10" dirty="0">
                <a:latin typeface="Calibri"/>
                <a:cs typeface="Calibri"/>
              </a:rPr>
              <a:t>approval </a:t>
            </a:r>
            <a:r>
              <a:rPr i="1" spc="-15" dirty="0">
                <a:latin typeface="Calibri"/>
                <a:cs typeface="Calibri"/>
              </a:rPr>
              <a:t>for </a:t>
            </a:r>
            <a:r>
              <a:rPr i="1" spc="-5" dirty="0">
                <a:latin typeface="Calibri"/>
                <a:cs typeface="Calibri"/>
              </a:rPr>
              <a:t>a </a:t>
            </a:r>
            <a:r>
              <a:rPr i="1" spc="-10" dirty="0">
                <a:latin typeface="Calibri"/>
                <a:cs typeface="Calibri"/>
              </a:rPr>
              <a:t>windfarm </a:t>
            </a:r>
            <a:r>
              <a:rPr i="1" spc="-5" dirty="0">
                <a:latin typeface="Calibri"/>
                <a:cs typeface="Calibri"/>
              </a:rPr>
              <a:t>was  upheld, </a:t>
            </a:r>
            <a:r>
              <a:rPr i="1" spc="-10" dirty="0">
                <a:latin typeface="Calibri"/>
                <a:cs typeface="Calibri"/>
              </a:rPr>
              <a:t>because </a:t>
            </a:r>
            <a:r>
              <a:rPr i="1" spc="-5" dirty="0">
                <a:latin typeface="Calibri"/>
                <a:cs typeface="Calibri"/>
              </a:rPr>
              <a:t>the </a:t>
            </a:r>
            <a:r>
              <a:rPr i="1" spc="-10" dirty="0">
                <a:latin typeface="Calibri"/>
                <a:cs typeface="Calibri"/>
              </a:rPr>
              <a:t>windfarm proponent </a:t>
            </a:r>
            <a:r>
              <a:rPr i="1" spc="-15" dirty="0">
                <a:latin typeface="Calibri"/>
                <a:cs typeface="Calibri"/>
              </a:rPr>
              <a:t>failed </a:t>
            </a:r>
            <a:r>
              <a:rPr i="1" spc="-25" dirty="0">
                <a:latin typeface="Calibri"/>
                <a:cs typeface="Calibri"/>
              </a:rPr>
              <a:t>to </a:t>
            </a:r>
            <a:r>
              <a:rPr i="1" spc="-10" dirty="0">
                <a:latin typeface="Calibri"/>
                <a:cs typeface="Calibri"/>
              </a:rPr>
              <a:t>secure agreement  from </a:t>
            </a:r>
            <a:r>
              <a:rPr i="1" spc="-5" dirty="0">
                <a:latin typeface="Calibri"/>
                <a:cs typeface="Calibri"/>
              </a:rPr>
              <a:t>100% of the </a:t>
            </a:r>
            <a:r>
              <a:rPr i="1" spc="-15" dirty="0">
                <a:latin typeface="Calibri"/>
                <a:cs typeface="Calibri"/>
              </a:rPr>
              <a:t>affected </a:t>
            </a:r>
            <a:r>
              <a:rPr i="1" spc="-5" dirty="0">
                <a:latin typeface="Calibri"/>
                <a:cs typeface="Calibri"/>
              </a:rPr>
              <a:t>properties. The two property </a:t>
            </a:r>
            <a:r>
              <a:rPr i="1" spc="-10" dirty="0">
                <a:latin typeface="Calibri"/>
                <a:cs typeface="Calibri"/>
              </a:rPr>
              <a:t>owners </a:t>
            </a:r>
            <a:r>
              <a:rPr i="1" spc="-5" dirty="0">
                <a:latin typeface="Calibri"/>
                <a:cs typeface="Calibri"/>
              </a:rPr>
              <a:t>who  did not </a:t>
            </a:r>
            <a:r>
              <a:rPr i="1" dirty="0">
                <a:latin typeface="Calibri"/>
                <a:cs typeface="Calibri"/>
              </a:rPr>
              <a:t>give </a:t>
            </a:r>
            <a:r>
              <a:rPr i="1" spc="-10" dirty="0">
                <a:latin typeface="Calibri"/>
                <a:cs typeface="Calibri"/>
              </a:rPr>
              <a:t>written consent </a:t>
            </a:r>
            <a:r>
              <a:rPr i="1" spc="-5" dirty="0">
                <a:latin typeface="Calibri"/>
                <a:cs typeface="Calibri"/>
              </a:rPr>
              <a:t>had their rights</a:t>
            </a:r>
            <a:r>
              <a:rPr i="1" spc="-10" dirty="0">
                <a:latin typeface="Calibri"/>
                <a:cs typeface="Calibri"/>
              </a:rPr>
              <a:t> upheld.</a:t>
            </a:r>
          </a:p>
          <a:p>
            <a:pPr marL="241300" marR="683260" indent="-229235">
              <a:lnSpc>
                <a:spcPts val="3020"/>
              </a:lnSpc>
              <a:spcBef>
                <a:spcPts val="1055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spc="-5" dirty="0"/>
              <a:t>It is </a:t>
            </a:r>
            <a:r>
              <a:rPr spc="-10" dirty="0"/>
              <a:t>not </a:t>
            </a:r>
            <a:r>
              <a:rPr spc="-5" dirty="0"/>
              <a:t>enough </a:t>
            </a:r>
            <a:r>
              <a:rPr spc="-25" dirty="0"/>
              <a:t>for </a:t>
            </a:r>
            <a:r>
              <a:rPr spc="-15" dirty="0"/>
              <a:t>Kalbar </a:t>
            </a:r>
            <a:r>
              <a:rPr spc="-20" dirty="0"/>
              <a:t>to say </a:t>
            </a:r>
            <a:r>
              <a:rPr spc="-15" dirty="0"/>
              <a:t>surrounding farms </a:t>
            </a:r>
            <a:r>
              <a:rPr spc="-10" dirty="0"/>
              <a:t>(names </a:t>
            </a:r>
            <a:r>
              <a:rPr spc="-5" dirty="0"/>
              <a:t>and  </a:t>
            </a:r>
            <a:r>
              <a:rPr spc="-15" dirty="0"/>
              <a:t>details </a:t>
            </a:r>
            <a:r>
              <a:rPr spc="-10" dirty="0"/>
              <a:t>redacted) </a:t>
            </a:r>
            <a:r>
              <a:rPr spc="-25" dirty="0"/>
              <a:t>have </a:t>
            </a:r>
            <a:r>
              <a:rPr spc="-10" dirty="0"/>
              <a:t>been</a:t>
            </a:r>
            <a:r>
              <a:rPr spc="70" dirty="0"/>
              <a:t> </a:t>
            </a:r>
            <a:r>
              <a:rPr spc="-15" dirty="0"/>
              <a:t>consulted.</a:t>
            </a:r>
          </a:p>
          <a:p>
            <a:pPr marL="241300" marR="258445" indent="-229235">
              <a:lnSpc>
                <a:spcPts val="3030"/>
              </a:lnSpc>
              <a:spcBef>
                <a:spcPts val="994"/>
              </a:spcBef>
            </a:pPr>
            <a:r>
              <a:rPr spc="-5" dirty="0">
                <a:latin typeface="Arial"/>
                <a:cs typeface="Arial"/>
              </a:rPr>
              <a:t>• </a:t>
            </a:r>
            <a:r>
              <a:rPr spc="-15" dirty="0"/>
              <a:t>SHOW </a:t>
            </a:r>
            <a:r>
              <a:rPr spc="-5" dirty="0"/>
              <a:t>US IN WRITING WHERE THEY </a:t>
            </a:r>
            <a:r>
              <a:rPr spc="-35" dirty="0"/>
              <a:t>HAVE </a:t>
            </a:r>
            <a:r>
              <a:rPr spc="-10" dirty="0"/>
              <a:t>AGREED </a:t>
            </a:r>
            <a:r>
              <a:rPr spc="-40" dirty="0"/>
              <a:t>TO </a:t>
            </a:r>
            <a:r>
              <a:rPr spc="-35" dirty="0"/>
              <a:t>HAVE </a:t>
            </a:r>
            <a:r>
              <a:rPr spc="-10" dirty="0"/>
              <a:t>THEIR  </a:t>
            </a:r>
            <a:r>
              <a:rPr spc="-15" dirty="0"/>
              <a:t>HOMES </a:t>
            </a:r>
            <a:r>
              <a:rPr spc="-5" dirty="0"/>
              <a:t>AND </a:t>
            </a:r>
            <a:r>
              <a:rPr spc="-10" dirty="0"/>
              <a:t>BUSINESSES </a:t>
            </a:r>
            <a:r>
              <a:rPr spc="-5" dirty="0"/>
              <a:t>BEING </a:t>
            </a:r>
            <a:r>
              <a:rPr spc="-45" dirty="0"/>
              <a:t>CONTAMINATED</a:t>
            </a:r>
            <a:r>
              <a:rPr spc="90" dirty="0"/>
              <a:t> </a:t>
            </a:r>
            <a:r>
              <a:rPr spc="-5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1798</Words>
  <Application>Microsoft Office PowerPoint</Application>
  <PresentationFormat>Widescreen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Mining Impacts</vt:lpstr>
      <vt:lpstr>Who am I</vt:lpstr>
      <vt:lpstr>IF THE FINGERBOARDS MINE PROCEEDS  IT IS FORSEEABLE THAT:</vt:lpstr>
      <vt:lpstr>IT’S NOT ROCKET SCIENCE</vt:lpstr>
      <vt:lpstr>Joining the dots</vt:lpstr>
      <vt:lpstr>From the Environmental Study Non Compliance costs</vt:lpstr>
      <vt:lpstr>Flow on impacts</vt:lpstr>
      <vt:lpstr>Detail lacking</vt:lpstr>
      <vt:lpstr>CONSULTATION IS NOT CONSENT</vt:lpstr>
      <vt:lpstr>By contrast - Proper consultation</vt:lpstr>
      <vt:lpstr>Proper consultation</vt:lpstr>
      <vt:lpstr>Going through the motions</vt:lpstr>
      <vt:lpstr>From the Environmental Effects Study</vt:lpstr>
      <vt:lpstr>Another risk matrix - Certain and Major</vt:lpstr>
      <vt:lpstr>Local business and worker impact</vt:lpstr>
      <vt:lpstr>PowerPoint Presentation</vt:lpstr>
      <vt:lpstr>The risk is too high</vt:lpstr>
      <vt:lpstr>And then there is uranium</vt:lpstr>
      <vt:lpstr>Radioactive Contamination</vt:lpstr>
      <vt:lpstr>Perception is everything</vt:lpstr>
      <vt:lpstr>Water contamination</vt:lpstr>
      <vt:lpstr>PowerPoint Presentation</vt:lpstr>
      <vt:lpstr>Water</vt:lpstr>
      <vt:lpstr>IN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2021-10-26T10:06:26Z</dcterms:created>
  <dcterms:modified xsi:type="dcterms:W3CDTF">2021-10-26T10:11:25Z</dcterms:modified>
</cp:coreProperties>
</file>